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omments/comment1.xml" ContentType="application/vnd.openxmlformats-officedocument.presentationml.comments+xml"/>
  <Override PartName="/ppt/comments/comment2.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3"/>
  </p:notesMasterIdLst>
  <p:sldIdLst>
    <p:sldId id="256" r:id="rId2"/>
    <p:sldId id="257" r:id="rId3"/>
    <p:sldId id="258" r:id="rId4"/>
    <p:sldId id="259" r:id="rId5"/>
    <p:sldId id="260" r:id="rId6"/>
    <p:sldId id="261" r:id="rId7"/>
    <p:sldId id="262" r:id="rId8"/>
    <p:sldId id="263" r:id="rId9"/>
    <p:sldId id="264" r:id="rId10"/>
    <p:sldId id="265" r:id="rId11"/>
    <p:sldId id="266" r:id="rId12"/>
  </p:sldIdLst>
  <p:sldSz cx="9144000" cy="5143500" type="screen16x9"/>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1pPr>
    <a:lvl2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2pPr>
    <a:lvl3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3pPr>
    <a:lvl4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4pPr>
    <a:lvl5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5pPr>
    <a:lvl6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6pPr>
    <a:lvl7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7pPr>
    <a:lvl8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8pPr>
    <a:lvl9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hloe Volpari" initials="CV"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8FB"/>
          </a:solidFill>
        </a:fill>
      </a:tcStyle>
    </a:wholeTbl>
    <a:band2H>
      <a:tcTxStyle/>
      <a:tcStyle>
        <a:tcBdr/>
        <a:fill>
          <a:solidFill>
            <a:srgbClr val="E8EDFD"/>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5DBDE"/>
          </a:solidFill>
        </a:fill>
      </a:tcStyle>
    </a:wholeTbl>
    <a:band2H>
      <a:tcTxStyle/>
      <a:tcStyle>
        <a:tcBdr/>
        <a:fill>
          <a:solidFill>
            <a:srgbClr val="EBEEEF"/>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8FFCD"/>
          </a:solidFill>
        </a:fill>
      </a:tcStyle>
    </a:wholeTbl>
    <a:band2H>
      <a:tcTxStyle/>
      <a:tcStyle>
        <a:tcBdr/>
        <a:fill>
          <a:solidFill>
            <a:srgbClr val="FCFF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94"/>
  </p:normalViewPr>
  <p:slideViewPr>
    <p:cSldViewPr snapToGrid="0">
      <p:cViewPr varScale="1">
        <p:scale>
          <a:sx n="78" d="100"/>
          <a:sy n="78" d="100"/>
        </p:scale>
        <p:origin x="940"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commentAuthors" Target="commentAuthors.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22-12-11T22:42:53.828" idx="1">
    <p:pos x="2057" y="280"/>
    <p:text>Is it relevant to add here that: the film represents a 10 year old character, that it is aimed at a +12-15 year old audience and that the director has said that it is not a film for children, but that it is accessible to them?</p:text>
    <p:extLst>
      <p:ext uri="{C676402C-5697-4E1C-873F-D02D1690AC5C}">
        <p15:threadingInfo xmlns:p15="http://schemas.microsoft.com/office/powerpoint/2012/main" timeZoneBias="-6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0" dt="2022-12-11T22:57:22.320" idx="2">
    <p:pos x="6000" y="0"/>
    <p:text>regarding performativity, would it make sense to mention that the director did his best to act &amp; interact like he was the same age as the main character of the film?</p:text>
    <p:extLst>
      <p:ext uri="{C676402C-5697-4E1C-873F-D02D1690AC5C}">
        <p15:threadingInfo xmlns:p15="http://schemas.microsoft.com/office/powerpoint/2012/main" timeZoneBias="-6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6" name="Shape 106"/>
          <p:cNvSpPr>
            <a:spLocks noGrp="1" noRot="1" noChangeAspect="1"/>
          </p:cNvSpPr>
          <p:nvPr>
            <p:ph type="sldImg"/>
          </p:nvPr>
        </p:nvSpPr>
        <p:spPr>
          <a:xfrm>
            <a:off x="1143000" y="685800"/>
            <a:ext cx="4572000" cy="3429000"/>
          </a:xfrm>
          <a:prstGeom prst="rect">
            <a:avLst/>
          </a:prstGeom>
        </p:spPr>
        <p:txBody>
          <a:bodyPr/>
          <a:lstStyle/>
          <a:p>
            <a:endParaRPr/>
          </a:p>
        </p:txBody>
      </p:sp>
      <p:sp>
        <p:nvSpPr>
          <p:cNvPr id="107" name="Shape 107"/>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400">
        <a:latin typeface="+mj-lt"/>
        <a:ea typeface="+mj-ea"/>
        <a:cs typeface="+mj-cs"/>
        <a:sym typeface="Arial"/>
      </a:defRPr>
    </a:lvl1pPr>
    <a:lvl2pPr indent="228600" latinLnBrk="0">
      <a:defRPr sz="1400">
        <a:latin typeface="+mj-lt"/>
        <a:ea typeface="+mj-ea"/>
        <a:cs typeface="+mj-cs"/>
        <a:sym typeface="Arial"/>
      </a:defRPr>
    </a:lvl2pPr>
    <a:lvl3pPr indent="457200" latinLnBrk="0">
      <a:defRPr sz="1400">
        <a:latin typeface="+mj-lt"/>
        <a:ea typeface="+mj-ea"/>
        <a:cs typeface="+mj-cs"/>
        <a:sym typeface="Arial"/>
      </a:defRPr>
    </a:lvl3pPr>
    <a:lvl4pPr indent="685800" latinLnBrk="0">
      <a:defRPr sz="1400">
        <a:latin typeface="+mj-lt"/>
        <a:ea typeface="+mj-ea"/>
        <a:cs typeface="+mj-cs"/>
        <a:sym typeface="Arial"/>
      </a:defRPr>
    </a:lvl4pPr>
    <a:lvl5pPr indent="914400" latinLnBrk="0">
      <a:defRPr sz="1400">
        <a:latin typeface="+mj-lt"/>
        <a:ea typeface="+mj-ea"/>
        <a:cs typeface="+mj-cs"/>
        <a:sym typeface="Arial"/>
      </a:defRPr>
    </a:lvl5pPr>
    <a:lvl6pPr indent="1143000" latinLnBrk="0">
      <a:defRPr sz="1400">
        <a:latin typeface="+mj-lt"/>
        <a:ea typeface="+mj-ea"/>
        <a:cs typeface="+mj-cs"/>
        <a:sym typeface="Arial"/>
      </a:defRPr>
    </a:lvl6pPr>
    <a:lvl7pPr indent="1371600" latinLnBrk="0">
      <a:defRPr sz="1400">
        <a:latin typeface="+mj-lt"/>
        <a:ea typeface="+mj-ea"/>
        <a:cs typeface="+mj-cs"/>
        <a:sym typeface="Arial"/>
      </a:defRPr>
    </a:lvl7pPr>
    <a:lvl8pPr indent="1600200" latinLnBrk="0">
      <a:defRPr sz="1400">
        <a:latin typeface="+mj-lt"/>
        <a:ea typeface="+mj-ea"/>
        <a:cs typeface="+mj-cs"/>
        <a:sym typeface="Arial"/>
      </a:defRPr>
    </a:lvl8pPr>
    <a:lvl9pPr indent="1828800" latinLnBrk="0">
      <a:defRPr sz="1400">
        <a:latin typeface="+mj-lt"/>
        <a:ea typeface="+mj-ea"/>
        <a:cs typeface="+mj-cs"/>
        <a:sym typeface="Arial"/>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311708" y="744574"/>
            <a:ext cx="8520601" cy="2052601"/>
          </a:xfrm>
          <a:prstGeom prst="rect">
            <a:avLst/>
          </a:prstGeom>
        </p:spPr>
        <p:txBody>
          <a:bodyPr anchor="b"/>
          <a:lstStyle>
            <a:lvl1pPr algn="ctr">
              <a:defRPr sz="5200"/>
            </a:lvl1pPr>
          </a:lstStyle>
          <a:p>
            <a:r>
              <a:t>Title Text</a:t>
            </a:r>
          </a:p>
        </p:txBody>
      </p:sp>
      <p:sp>
        <p:nvSpPr>
          <p:cNvPr id="12" name="Body Level One…"/>
          <p:cNvSpPr txBox="1">
            <a:spLocks noGrp="1"/>
          </p:cNvSpPr>
          <p:nvPr>
            <p:ph type="body" sz="quarter" idx="1"/>
          </p:nvPr>
        </p:nvSpPr>
        <p:spPr>
          <a:xfrm>
            <a:off x="311699" y="2834125"/>
            <a:ext cx="8520602" cy="792601"/>
          </a:xfrm>
          <a:prstGeom prst="rect">
            <a:avLst/>
          </a:prstGeom>
        </p:spPr>
        <p:txBody>
          <a:bodyPr/>
          <a:lstStyle>
            <a:lvl1pPr marL="342900" indent="-228600" algn="ctr">
              <a:lnSpc>
                <a:spcPct val="100000"/>
              </a:lnSpc>
              <a:buClrTx/>
              <a:buSzTx/>
              <a:buFontTx/>
              <a:buNone/>
              <a:defRPr sz="2800"/>
            </a:lvl1pPr>
            <a:lvl2pPr marL="342900" indent="254000" algn="ctr">
              <a:lnSpc>
                <a:spcPct val="100000"/>
              </a:lnSpc>
              <a:buClrTx/>
              <a:buSzTx/>
              <a:buFontTx/>
              <a:buNone/>
              <a:defRPr sz="2800"/>
            </a:lvl2pPr>
            <a:lvl3pPr marL="342900" indent="711200" algn="ctr">
              <a:lnSpc>
                <a:spcPct val="100000"/>
              </a:lnSpc>
              <a:buClrTx/>
              <a:buSzTx/>
              <a:buFontTx/>
              <a:buNone/>
              <a:defRPr sz="2800"/>
            </a:lvl3pPr>
            <a:lvl4pPr marL="342900" indent="1168400" algn="ctr">
              <a:lnSpc>
                <a:spcPct val="100000"/>
              </a:lnSpc>
              <a:buClrTx/>
              <a:buSzTx/>
              <a:buFontTx/>
              <a:buNone/>
              <a:defRPr sz="2800"/>
            </a:lvl4pPr>
            <a:lvl5pPr marL="342900" indent="1625600" algn="ctr">
              <a:lnSpc>
                <a:spcPct val="100000"/>
              </a:lnSpc>
              <a:buClrTx/>
              <a:buSzTx/>
              <a:buFontTx/>
              <a:buNone/>
              <a:defRPr sz="28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BIG_NUMBER">
    <p:spTree>
      <p:nvGrpSpPr>
        <p:cNvPr id="1" name=""/>
        <p:cNvGrpSpPr/>
        <p:nvPr/>
      </p:nvGrpSpPr>
      <p:grpSpPr>
        <a:xfrm>
          <a:off x="0" y="0"/>
          <a:ext cx="0" cy="0"/>
          <a:chOff x="0" y="0"/>
          <a:chExt cx="0" cy="0"/>
        </a:xfrm>
      </p:grpSpPr>
      <p:sp>
        <p:nvSpPr>
          <p:cNvPr id="91" name="xx%"/>
          <p:cNvSpPr txBox="1">
            <a:spLocks noGrp="1"/>
          </p:cNvSpPr>
          <p:nvPr>
            <p:ph type="title" hasCustomPrompt="1"/>
          </p:nvPr>
        </p:nvSpPr>
        <p:spPr>
          <a:xfrm>
            <a:off x="311699" y="1106125"/>
            <a:ext cx="8520602" cy="1963500"/>
          </a:xfrm>
          <a:prstGeom prst="rect">
            <a:avLst/>
          </a:prstGeom>
        </p:spPr>
        <p:txBody>
          <a:bodyPr anchor="b"/>
          <a:lstStyle>
            <a:lvl1pPr algn="ctr">
              <a:defRPr sz="12000"/>
            </a:lvl1pPr>
          </a:lstStyle>
          <a:p>
            <a:r>
              <a:t>xx%</a:t>
            </a:r>
          </a:p>
        </p:txBody>
      </p:sp>
      <p:sp>
        <p:nvSpPr>
          <p:cNvPr id="92" name="Body Level One…"/>
          <p:cNvSpPr txBox="1">
            <a:spLocks noGrp="1"/>
          </p:cNvSpPr>
          <p:nvPr>
            <p:ph type="body" sz="half" idx="1"/>
          </p:nvPr>
        </p:nvSpPr>
        <p:spPr>
          <a:xfrm>
            <a:off x="311699" y="3152225"/>
            <a:ext cx="8520602" cy="1300800"/>
          </a:xfrm>
          <a:prstGeom prst="rect">
            <a:avLst/>
          </a:prstGeom>
        </p:spPr>
        <p:txBody>
          <a:bodyPr/>
          <a:lstStyle>
            <a:lvl1pPr algn="ctr"/>
            <a:lvl2pPr algn="ctr"/>
            <a:lvl3pPr algn="ctr"/>
            <a:lvl4pPr algn="ctr"/>
            <a:lvl5pPr algn="ctr"/>
          </a:lstStyle>
          <a:p>
            <a:r>
              <a:t>Body Level One</a:t>
            </a:r>
          </a:p>
          <a:p>
            <a:pPr lvl="1"/>
            <a:r>
              <a:t>Body Level Two</a:t>
            </a:r>
          </a:p>
          <a:p>
            <a:pPr lvl="2"/>
            <a:r>
              <a:t>Body Level Three</a:t>
            </a:r>
          </a:p>
          <a:p>
            <a:pPr lvl="3"/>
            <a:r>
              <a:t>Body Level Four</a:t>
            </a:r>
          </a:p>
          <a:p>
            <a:pPr lvl="4"/>
            <a:r>
              <a:t>Body Level Five</a:t>
            </a:r>
          </a:p>
        </p:txBody>
      </p:sp>
      <p:sp>
        <p:nvSpPr>
          <p:cNvPr id="93" name="Slide Numb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00" name="Slide Numb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SECTION_HEADER">
    <p:spTree>
      <p:nvGrpSpPr>
        <p:cNvPr id="1" name=""/>
        <p:cNvGrpSpPr/>
        <p:nvPr/>
      </p:nvGrpSpPr>
      <p:grpSpPr>
        <a:xfrm>
          <a:off x="0" y="0"/>
          <a:ext cx="0" cy="0"/>
          <a:chOff x="0" y="0"/>
          <a:chExt cx="0" cy="0"/>
        </a:xfrm>
      </p:grpSpPr>
      <p:sp>
        <p:nvSpPr>
          <p:cNvPr id="20" name="Title Text"/>
          <p:cNvSpPr txBox="1">
            <a:spLocks noGrp="1"/>
          </p:cNvSpPr>
          <p:nvPr>
            <p:ph type="title"/>
          </p:nvPr>
        </p:nvSpPr>
        <p:spPr>
          <a:xfrm>
            <a:off x="311699" y="2150849"/>
            <a:ext cx="8520602" cy="841801"/>
          </a:xfrm>
          <a:prstGeom prst="rect">
            <a:avLst/>
          </a:prstGeom>
        </p:spPr>
        <p:txBody>
          <a:bodyPr anchor="ctr"/>
          <a:lstStyle>
            <a:lvl1pPr algn="ctr">
              <a:defRPr sz="3600"/>
            </a:lvl1pPr>
          </a:lstStyle>
          <a:p>
            <a:r>
              <a:t>Title Text</a:t>
            </a:r>
          </a:p>
        </p:txBody>
      </p:sp>
      <p:sp>
        <p:nvSpPr>
          <p:cNvPr id="21" name="Slide Numb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_AND_BODY">
    <p:spTree>
      <p:nvGrpSpPr>
        <p:cNvPr id="1" name=""/>
        <p:cNvGrpSpPr/>
        <p:nvPr/>
      </p:nvGrpSpPr>
      <p:grpSpPr>
        <a:xfrm>
          <a:off x="0" y="0"/>
          <a:ext cx="0" cy="0"/>
          <a:chOff x="0" y="0"/>
          <a:chExt cx="0" cy="0"/>
        </a:xfrm>
      </p:grpSpPr>
      <p:sp>
        <p:nvSpPr>
          <p:cNvPr id="28" name="Title Text"/>
          <p:cNvSpPr txBox="1">
            <a:spLocks noGrp="1"/>
          </p:cNvSpPr>
          <p:nvPr>
            <p:ph type="title"/>
          </p:nvPr>
        </p:nvSpPr>
        <p:spPr>
          <a:prstGeom prst="rect">
            <a:avLst/>
          </a:prstGeom>
        </p:spPr>
        <p:txBody>
          <a:bodyPr/>
          <a:lstStyle/>
          <a:p>
            <a:r>
              <a:t>Title Text</a:t>
            </a:r>
          </a:p>
        </p:txBody>
      </p:sp>
      <p:sp>
        <p:nvSpPr>
          <p:cNvPr id="29"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0" name="Slide Numb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_AND_TWO_COLUMNS">
    <p:spTree>
      <p:nvGrpSpPr>
        <p:cNvPr id="1" name=""/>
        <p:cNvGrpSpPr/>
        <p:nvPr/>
      </p:nvGrpSpPr>
      <p:grpSpPr>
        <a:xfrm>
          <a:off x="0" y="0"/>
          <a:ext cx="0" cy="0"/>
          <a:chOff x="0" y="0"/>
          <a:chExt cx="0" cy="0"/>
        </a:xfrm>
      </p:grpSpPr>
      <p:sp>
        <p:nvSpPr>
          <p:cNvPr id="37" name="Title Text"/>
          <p:cNvSpPr txBox="1">
            <a:spLocks noGrp="1"/>
          </p:cNvSpPr>
          <p:nvPr>
            <p:ph type="title"/>
          </p:nvPr>
        </p:nvSpPr>
        <p:spPr>
          <a:prstGeom prst="rect">
            <a:avLst/>
          </a:prstGeom>
        </p:spPr>
        <p:txBody>
          <a:bodyPr/>
          <a:lstStyle/>
          <a:p>
            <a:r>
              <a:t>Title Text</a:t>
            </a:r>
          </a:p>
        </p:txBody>
      </p:sp>
      <p:sp>
        <p:nvSpPr>
          <p:cNvPr id="38" name="Body Level One…"/>
          <p:cNvSpPr txBox="1">
            <a:spLocks noGrp="1"/>
          </p:cNvSpPr>
          <p:nvPr>
            <p:ph type="body" sz="half" idx="1"/>
          </p:nvPr>
        </p:nvSpPr>
        <p:spPr>
          <a:xfrm>
            <a:off x="311699" y="1152475"/>
            <a:ext cx="3999902" cy="3416400"/>
          </a:xfrm>
          <a:prstGeom prst="rect">
            <a:avLst/>
          </a:prstGeom>
        </p:spPr>
        <p:txBody>
          <a:bodyPr/>
          <a:lstStyle>
            <a:lvl1pPr indent="-317500">
              <a:buSzPts val="1400"/>
              <a:defRPr sz="1400"/>
            </a:lvl1pPr>
            <a:lvl2pPr marL="965200" indent="-355600">
              <a:buSzPts val="1400"/>
              <a:defRPr sz="1400"/>
            </a:lvl2pPr>
            <a:lvl3pPr marL="1422400" indent="-355600">
              <a:buSzPts val="1400"/>
              <a:defRPr sz="1400"/>
            </a:lvl3pPr>
            <a:lvl4pPr marL="1879600" indent="-355600">
              <a:buSzPts val="1400"/>
              <a:defRPr sz="1400"/>
            </a:lvl4pPr>
            <a:lvl5pPr marL="2336800" indent="-355600">
              <a:buSzPts val="1400"/>
              <a:defRPr sz="1400"/>
            </a:lvl5pPr>
          </a:lstStyle>
          <a:p>
            <a:r>
              <a:t>Body Level One</a:t>
            </a:r>
          </a:p>
          <a:p>
            <a:pPr lvl="1"/>
            <a:r>
              <a:t>Body Level Two</a:t>
            </a:r>
          </a:p>
          <a:p>
            <a:pPr lvl="2"/>
            <a:r>
              <a:t>Body Level Three</a:t>
            </a:r>
          </a:p>
          <a:p>
            <a:pPr lvl="3"/>
            <a:r>
              <a:t>Body Level Four</a:t>
            </a:r>
          </a:p>
          <a:p>
            <a:pPr lvl="4"/>
            <a:r>
              <a:t>Body Level Five</a:t>
            </a:r>
          </a:p>
        </p:txBody>
      </p:sp>
      <p:sp>
        <p:nvSpPr>
          <p:cNvPr id="39" name="Google Shape;23;p5"/>
          <p:cNvSpPr txBox="1">
            <a:spLocks noGrp="1"/>
          </p:cNvSpPr>
          <p:nvPr>
            <p:ph type="body" sz="half" idx="21"/>
          </p:nvPr>
        </p:nvSpPr>
        <p:spPr>
          <a:xfrm>
            <a:off x="4832399" y="1152475"/>
            <a:ext cx="3999902" cy="3416400"/>
          </a:xfrm>
          <a:prstGeom prst="rect">
            <a:avLst/>
          </a:prstGeom>
        </p:spPr>
        <p:txBody>
          <a:bodyPr/>
          <a:lstStyle/>
          <a:p>
            <a:pPr indent="-317500">
              <a:buSzPts val="1400"/>
              <a:defRPr sz="1400"/>
            </a:pPr>
            <a:endParaRPr/>
          </a:p>
        </p:txBody>
      </p:sp>
      <p:sp>
        <p:nvSpPr>
          <p:cNvPr id="40" name="Slide Numb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_ONLY">
    <p:spTree>
      <p:nvGrpSpPr>
        <p:cNvPr id="1" name=""/>
        <p:cNvGrpSpPr/>
        <p:nvPr/>
      </p:nvGrpSpPr>
      <p:grpSpPr>
        <a:xfrm>
          <a:off x="0" y="0"/>
          <a:ext cx="0" cy="0"/>
          <a:chOff x="0" y="0"/>
          <a:chExt cx="0" cy="0"/>
        </a:xfrm>
      </p:grpSpPr>
      <p:sp>
        <p:nvSpPr>
          <p:cNvPr id="47" name="Title Text"/>
          <p:cNvSpPr txBox="1">
            <a:spLocks noGrp="1"/>
          </p:cNvSpPr>
          <p:nvPr>
            <p:ph type="title"/>
          </p:nvPr>
        </p:nvSpPr>
        <p:spPr>
          <a:prstGeom prst="rect">
            <a:avLst/>
          </a:prstGeom>
        </p:spPr>
        <p:txBody>
          <a:bodyPr/>
          <a:lstStyle/>
          <a:p>
            <a:r>
              <a:t>Title Text</a:t>
            </a:r>
          </a:p>
        </p:txBody>
      </p:sp>
      <p:sp>
        <p:nvSpPr>
          <p:cNvPr id="48" name="Slide Numb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ONE_COLUMN_TEXT">
    <p:spTree>
      <p:nvGrpSpPr>
        <p:cNvPr id="1" name=""/>
        <p:cNvGrpSpPr/>
        <p:nvPr/>
      </p:nvGrpSpPr>
      <p:grpSpPr>
        <a:xfrm>
          <a:off x="0" y="0"/>
          <a:ext cx="0" cy="0"/>
          <a:chOff x="0" y="0"/>
          <a:chExt cx="0" cy="0"/>
        </a:xfrm>
      </p:grpSpPr>
      <p:sp>
        <p:nvSpPr>
          <p:cNvPr id="55" name="Title Text"/>
          <p:cNvSpPr txBox="1">
            <a:spLocks noGrp="1"/>
          </p:cNvSpPr>
          <p:nvPr>
            <p:ph type="title"/>
          </p:nvPr>
        </p:nvSpPr>
        <p:spPr>
          <a:xfrm>
            <a:off x="311699" y="555600"/>
            <a:ext cx="2808001" cy="755700"/>
          </a:xfrm>
          <a:prstGeom prst="rect">
            <a:avLst/>
          </a:prstGeom>
        </p:spPr>
        <p:txBody>
          <a:bodyPr anchor="b"/>
          <a:lstStyle>
            <a:lvl1pPr>
              <a:defRPr sz="2400"/>
            </a:lvl1pPr>
          </a:lstStyle>
          <a:p>
            <a:r>
              <a:t>Title Text</a:t>
            </a:r>
          </a:p>
        </p:txBody>
      </p:sp>
      <p:sp>
        <p:nvSpPr>
          <p:cNvPr id="56" name="Body Level One…"/>
          <p:cNvSpPr txBox="1">
            <a:spLocks noGrp="1"/>
          </p:cNvSpPr>
          <p:nvPr>
            <p:ph type="body" sz="quarter" idx="1"/>
          </p:nvPr>
        </p:nvSpPr>
        <p:spPr>
          <a:xfrm>
            <a:off x="311699" y="1389599"/>
            <a:ext cx="2808001" cy="3179401"/>
          </a:xfrm>
          <a:prstGeom prst="rect">
            <a:avLst/>
          </a:prstGeom>
        </p:spPr>
        <p:txBody>
          <a:bodyPr/>
          <a:lstStyle>
            <a:lvl1pPr indent="-304800">
              <a:buSzPts val="1200"/>
              <a:defRPr sz="1200"/>
            </a:lvl1pPr>
            <a:lvl2pPr marL="914400" indent="-304800">
              <a:buSzPts val="1200"/>
              <a:defRPr sz="1200"/>
            </a:lvl2pPr>
            <a:lvl3pPr marL="1371600" indent="-304800">
              <a:buSzPts val="1200"/>
              <a:defRPr sz="1200"/>
            </a:lvl3pPr>
            <a:lvl4pPr marL="1828800" indent="-304800">
              <a:buSzPts val="1200"/>
              <a:defRPr sz="1200"/>
            </a:lvl4pPr>
            <a:lvl5pPr marL="2286000" indent="-304800">
              <a:buSzPts val="1200"/>
              <a:defRPr sz="1200"/>
            </a:lvl5pPr>
          </a:lstStyle>
          <a:p>
            <a:r>
              <a:t>Body Level One</a:t>
            </a:r>
          </a:p>
          <a:p>
            <a:pPr lvl="1"/>
            <a:r>
              <a:t>Body Level Two</a:t>
            </a:r>
          </a:p>
          <a:p>
            <a:pPr lvl="2"/>
            <a:r>
              <a:t>Body Level Three</a:t>
            </a:r>
          </a:p>
          <a:p>
            <a:pPr lvl="3"/>
            <a:r>
              <a:t>Body Level Four</a:t>
            </a:r>
          </a:p>
          <a:p>
            <a:pPr lvl="4"/>
            <a:r>
              <a:t>Body Level Five</a:t>
            </a:r>
          </a:p>
        </p:txBody>
      </p:sp>
      <p:sp>
        <p:nvSpPr>
          <p:cNvPr id="57" name="Slide Numb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MAIN_POINT">
    <p:spTree>
      <p:nvGrpSpPr>
        <p:cNvPr id="1" name=""/>
        <p:cNvGrpSpPr/>
        <p:nvPr/>
      </p:nvGrpSpPr>
      <p:grpSpPr>
        <a:xfrm>
          <a:off x="0" y="0"/>
          <a:ext cx="0" cy="0"/>
          <a:chOff x="0" y="0"/>
          <a:chExt cx="0" cy="0"/>
        </a:xfrm>
      </p:grpSpPr>
      <p:sp>
        <p:nvSpPr>
          <p:cNvPr id="64" name="Title Text"/>
          <p:cNvSpPr txBox="1">
            <a:spLocks noGrp="1"/>
          </p:cNvSpPr>
          <p:nvPr>
            <p:ph type="title"/>
          </p:nvPr>
        </p:nvSpPr>
        <p:spPr>
          <a:xfrm>
            <a:off x="490250" y="450149"/>
            <a:ext cx="6367801" cy="4090801"/>
          </a:xfrm>
          <a:prstGeom prst="rect">
            <a:avLst/>
          </a:prstGeom>
        </p:spPr>
        <p:txBody>
          <a:bodyPr anchor="ctr"/>
          <a:lstStyle>
            <a:lvl1pPr>
              <a:defRPr sz="4800"/>
            </a:lvl1pPr>
          </a:lstStyle>
          <a:p>
            <a:r>
              <a:t>Title Text</a:t>
            </a:r>
          </a:p>
        </p:txBody>
      </p:sp>
      <p:sp>
        <p:nvSpPr>
          <p:cNvPr id="65" name="Slide Numb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SECTION_TITLE_AND_DESCRIPTION">
    <p:spTree>
      <p:nvGrpSpPr>
        <p:cNvPr id="1" name=""/>
        <p:cNvGrpSpPr/>
        <p:nvPr/>
      </p:nvGrpSpPr>
      <p:grpSpPr>
        <a:xfrm>
          <a:off x="0" y="0"/>
          <a:ext cx="0" cy="0"/>
          <a:chOff x="0" y="0"/>
          <a:chExt cx="0" cy="0"/>
        </a:xfrm>
      </p:grpSpPr>
      <p:sp>
        <p:nvSpPr>
          <p:cNvPr id="72" name="Google Shape;36;p9"/>
          <p:cNvSpPr/>
          <p:nvPr/>
        </p:nvSpPr>
        <p:spPr>
          <a:xfrm>
            <a:off x="4572000" y="-125"/>
            <a:ext cx="4572000" cy="5143501"/>
          </a:xfrm>
          <a:prstGeom prst="rect">
            <a:avLst/>
          </a:prstGeom>
          <a:solidFill>
            <a:srgbClr val="EEEEEE"/>
          </a:solidFill>
          <a:ln w="12700">
            <a:miter lim="400000"/>
          </a:ln>
        </p:spPr>
        <p:txBody>
          <a:bodyPr lIns="0" tIns="0" rIns="0" bIns="0" anchor="ctr"/>
          <a:lstStyle/>
          <a:p>
            <a:endParaRPr/>
          </a:p>
        </p:txBody>
      </p:sp>
      <p:sp>
        <p:nvSpPr>
          <p:cNvPr id="73" name="Title Text"/>
          <p:cNvSpPr txBox="1">
            <a:spLocks noGrp="1"/>
          </p:cNvSpPr>
          <p:nvPr>
            <p:ph type="title"/>
          </p:nvPr>
        </p:nvSpPr>
        <p:spPr>
          <a:xfrm>
            <a:off x="265500" y="1233175"/>
            <a:ext cx="4045200" cy="1482301"/>
          </a:xfrm>
          <a:prstGeom prst="rect">
            <a:avLst/>
          </a:prstGeom>
        </p:spPr>
        <p:txBody>
          <a:bodyPr anchor="b"/>
          <a:lstStyle>
            <a:lvl1pPr algn="ctr">
              <a:defRPr sz="4200"/>
            </a:lvl1pPr>
          </a:lstStyle>
          <a:p>
            <a:r>
              <a:t>Title Text</a:t>
            </a:r>
          </a:p>
        </p:txBody>
      </p:sp>
      <p:sp>
        <p:nvSpPr>
          <p:cNvPr id="74" name="Body Level One…"/>
          <p:cNvSpPr txBox="1">
            <a:spLocks noGrp="1"/>
          </p:cNvSpPr>
          <p:nvPr>
            <p:ph type="body" sz="quarter" idx="1"/>
          </p:nvPr>
        </p:nvSpPr>
        <p:spPr>
          <a:xfrm>
            <a:off x="265500" y="2803075"/>
            <a:ext cx="4045200" cy="1235101"/>
          </a:xfrm>
          <a:prstGeom prst="rect">
            <a:avLst/>
          </a:prstGeom>
        </p:spPr>
        <p:txBody>
          <a:bodyPr/>
          <a:lstStyle>
            <a:lvl1pPr marL="342900" indent="-228600" algn="ctr">
              <a:lnSpc>
                <a:spcPct val="100000"/>
              </a:lnSpc>
              <a:buClrTx/>
              <a:buSzTx/>
              <a:buFontTx/>
              <a:buNone/>
              <a:defRPr sz="2100"/>
            </a:lvl1pPr>
            <a:lvl2pPr marL="342900" indent="254000" algn="ctr">
              <a:lnSpc>
                <a:spcPct val="100000"/>
              </a:lnSpc>
              <a:buClrTx/>
              <a:buSzTx/>
              <a:buFontTx/>
              <a:buNone/>
              <a:defRPr sz="2100"/>
            </a:lvl2pPr>
            <a:lvl3pPr marL="342900" indent="711200" algn="ctr">
              <a:lnSpc>
                <a:spcPct val="100000"/>
              </a:lnSpc>
              <a:buClrTx/>
              <a:buSzTx/>
              <a:buFontTx/>
              <a:buNone/>
              <a:defRPr sz="2100"/>
            </a:lvl3pPr>
            <a:lvl4pPr marL="342900" indent="1168400" algn="ctr">
              <a:lnSpc>
                <a:spcPct val="100000"/>
              </a:lnSpc>
              <a:buClrTx/>
              <a:buSzTx/>
              <a:buFontTx/>
              <a:buNone/>
              <a:defRPr sz="2100"/>
            </a:lvl4pPr>
            <a:lvl5pPr marL="342900" indent="1625600" algn="ctr">
              <a:lnSpc>
                <a:spcPct val="100000"/>
              </a:lnSpc>
              <a:buClrTx/>
              <a:buSzTx/>
              <a:buFontTx/>
              <a:buNone/>
              <a:defRPr sz="2100"/>
            </a:lvl5pPr>
          </a:lstStyle>
          <a:p>
            <a:r>
              <a:t>Body Level One</a:t>
            </a:r>
          </a:p>
          <a:p>
            <a:pPr lvl="1"/>
            <a:r>
              <a:t>Body Level Two</a:t>
            </a:r>
          </a:p>
          <a:p>
            <a:pPr lvl="2"/>
            <a:r>
              <a:t>Body Level Three</a:t>
            </a:r>
          </a:p>
          <a:p>
            <a:pPr lvl="3"/>
            <a:r>
              <a:t>Body Level Four</a:t>
            </a:r>
          </a:p>
          <a:p>
            <a:pPr lvl="4"/>
            <a:r>
              <a:t>Body Level Five</a:t>
            </a:r>
          </a:p>
        </p:txBody>
      </p:sp>
      <p:sp>
        <p:nvSpPr>
          <p:cNvPr id="75" name="Google Shape;39;p9"/>
          <p:cNvSpPr txBox="1">
            <a:spLocks noGrp="1"/>
          </p:cNvSpPr>
          <p:nvPr>
            <p:ph type="body" sz="half" idx="21"/>
          </p:nvPr>
        </p:nvSpPr>
        <p:spPr>
          <a:xfrm>
            <a:off x="4939500" y="724074"/>
            <a:ext cx="3837000" cy="3695102"/>
          </a:xfrm>
          <a:prstGeom prst="rect">
            <a:avLst/>
          </a:prstGeom>
        </p:spPr>
        <p:txBody>
          <a:bodyPr anchor="ctr"/>
          <a:lstStyle/>
          <a:p>
            <a:endParaRP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CAPTION_ONLY">
    <p:spTree>
      <p:nvGrpSpPr>
        <p:cNvPr id="1" name=""/>
        <p:cNvGrpSpPr/>
        <p:nvPr/>
      </p:nvGrpSpPr>
      <p:grpSpPr>
        <a:xfrm>
          <a:off x="0" y="0"/>
          <a:ext cx="0" cy="0"/>
          <a:chOff x="0" y="0"/>
          <a:chExt cx="0" cy="0"/>
        </a:xfrm>
      </p:grpSpPr>
      <p:sp>
        <p:nvSpPr>
          <p:cNvPr id="83" name="Body Level One…"/>
          <p:cNvSpPr txBox="1">
            <a:spLocks noGrp="1"/>
          </p:cNvSpPr>
          <p:nvPr>
            <p:ph type="body" sz="quarter" idx="1"/>
          </p:nvPr>
        </p:nvSpPr>
        <p:spPr>
          <a:xfrm>
            <a:off x="311699" y="4230575"/>
            <a:ext cx="5998802" cy="605101"/>
          </a:xfrm>
          <a:prstGeom prst="rect">
            <a:avLst/>
          </a:prstGeom>
        </p:spPr>
        <p:txBody>
          <a:bodyPr anchor="ctr"/>
          <a:lstStyle>
            <a:lvl1pPr marL="228600" indent="0">
              <a:lnSpc>
                <a:spcPct val="100000"/>
              </a:lnSpc>
              <a:buClrTx/>
              <a:buSzTx/>
              <a:buFontTx/>
              <a:buNone/>
            </a:lvl1pPr>
            <a:lvl2pPr>
              <a:lnSpc>
                <a:spcPct val="100000"/>
              </a:lnSpc>
              <a:buClrTx/>
              <a:buFontTx/>
            </a:lvl2pPr>
            <a:lvl3pPr>
              <a:lnSpc>
                <a:spcPct val="100000"/>
              </a:lnSpc>
              <a:buClrTx/>
              <a:buFontTx/>
            </a:lvl3pPr>
            <a:lvl4pPr>
              <a:lnSpc>
                <a:spcPct val="100000"/>
              </a:lnSpc>
              <a:buClrTx/>
              <a:buFontTx/>
            </a:lvl4pPr>
            <a:lvl5pPr>
              <a:lnSpc>
                <a:spcPct val="100000"/>
              </a:lnSpc>
              <a:buClrTx/>
              <a:buFontTx/>
            </a:lvl5pPr>
          </a:lstStyle>
          <a:p>
            <a:r>
              <a:t>Body Level One</a:t>
            </a:r>
          </a:p>
          <a:p>
            <a:pPr lvl="1"/>
            <a:r>
              <a:t>Body Level Two</a:t>
            </a:r>
          </a:p>
          <a:p>
            <a:pPr lvl="2"/>
            <a:r>
              <a:t>Body Level Three</a:t>
            </a:r>
          </a:p>
          <a:p>
            <a:pPr lvl="3"/>
            <a:r>
              <a:t>Body Level Four</a:t>
            </a:r>
          </a:p>
          <a:p>
            <a:pPr lvl="4"/>
            <a:r>
              <a:t>Body Level Five</a:t>
            </a:r>
          </a:p>
        </p:txBody>
      </p:sp>
      <p:sp>
        <p:nvSpPr>
          <p:cNvPr id="84" name="Slide Numb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311699" y="445025"/>
            <a:ext cx="8520602" cy="5727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4" tIns="91424" rIns="91424" bIns="91424">
            <a:normAutofit/>
          </a:bodyPr>
          <a:lstStyle/>
          <a:p>
            <a:r>
              <a:t>Title Text</a:t>
            </a:r>
          </a:p>
        </p:txBody>
      </p:sp>
      <p:sp>
        <p:nvSpPr>
          <p:cNvPr id="3" name="Body Level One…"/>
          <p:cNvSpPr txBox="1">
            <a:spLocks noGrp="1"/>
          </p:cNvSpPr>
          <p:nvPr>
            <p:ph type="body" idx="1"/>
          </p:nvPr>
        </p:nvSpPr>
        <p:spPr>
          <a:xfrm>
            <a:off x="311699" y="1152475"/>
            <a:ext cx="8520602" cy="34164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4" tIns="91424" rIns="91424" bIns="91424">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8684345" y="4700819"/>
            <a:ext cx="336814" cy="318396"/>
          </a:xfrm>
          <a:prstGeom prst="rect">
            <a:avLst/>
          </a:prstGeom>
          <a:ln w="12700">
            <a:miter lim="400000"/>
          </a:ln>
        </p:spPr>
        <p:txBody>
          <a:bodyPr wrap="none" lIns="91424" tIns="91424" rIns="91424" bIns="91424" anchor="ctr">
            <a:normAutofit/>
          </a:bodyPr>
          <a:lstStyle>
            <a:lvl1pPr algn="r">
              <a:defRPr sz="1000">
                <a:solidFill>
                  <a:schemeClr val="accent2">
                    <a:lumOff val="21764"/>
                  </a:schemeClr>
                </a:solidFill>
              </a:defRPr>
            </a:lvl1pPr>
          </a:lstStyle>
          <a:p>
            <a:fld id="{86CB4B4D-7CA3-9044-876B-883B54F8677D}" type="slidenum">
              <a:t>‹Nr.›</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med"/>
  <p:txStyles>
    <p:titleStyle>
      <a:lvl1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j-lt"/>
          <a:ea typeface="+mj-ea"/>
          <a:cs typeface="+mj-cs"/>
          <a:sym typeface="Arial"/>
        </a:defRPr>
      </a:lvl1pPr>
      <a:lvl2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j-lt"/>
          <a:ea typeface="+mj-ea"/>
          <a:cs typeface="+mj-cs"/>
          <a:sym typeface="Arial"/>
        </a:defRPr>
      </a:lvl2pPr>
      <a:lvl3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j-lt"/>
          <a:ea typeface="+mj-ea"/>
          <a:cs typeface="+mj-cs"/>
          <a:sym typeface="Arial"/>
        </a:defRPr>
      </a:lvl3pPr>
      <a:lvl4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j-lt"/>
          <a:ea typeface="+mj-ea"/>
          <a:cs typeface="+mj-cs"/>
          <a:sym typeface="Arial"/>
        </a:defRPr>
      </a:lvl4pPr>
      <a:lvl5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j-lt"/>
          <a:ea typeface="+mj-ea"/>
          <a:cs typeface="+mj-cs"/>
          <a:sym typeface="Arial"/>
        </a:defRPr>
      </a:lvl5pPr>
      <a:lvl6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j-lt"/>
          <a:ea typeface="+mj-ea"/>
          <a:cs typeface="+mj-cs"/>
          <a:sym typeface="Arial"/>
        </a:defRPr>
      </a:lvl6pPr>
      <a:lvl7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j-lt"/>
          <a:ea typeface="+mj-ea"/>
          <a:cs typeface="+mj-cs"/>
          <a:sym typeface="Arial"/>
        </a:defRPr>
      </a:lvl7pPr>
      <a:lvl8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j-lt"/>
          <a:ea typeface="+mj-ea"/>
          <a:cs typeface="+mj-cs"/>
          <a:sym typeface="Arial"/>
        </a:defRPr>
      </a:lvl8pPr>
      <a:lvl9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j-lt"/>
          <a:ea typeface="+mj-ea"/>
          <a:cs typeface="+mj-cs"/>
          <a:sym typeface="Arial"/>
        </a:defRPr>
      </a:lvl9pPr>
    </p:titleStyle>
    <p:bodyStyle>
      <a:lvl1pPr marL="457200" marR="0" indent="-342900"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j-lt"/>
          <a:ea typeface="+mj-ea"/>
          <a:cs typeface="+mj-cs"/>
          <a:sym typeface="Arial"/>
        </a:defRPr>
      </a:lvl1pPr>
      <a:lvl2pPr marL="10051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j-lt"/>
          <a:ea typeface="+mj-ea"/>
          <a:cs typeface="+mj-cs"/>
          <a:sym typeface="Arial"/>
        </a:defRPr>
      </a:lvl2pPr>
      <a:lvl3pPr marL="14623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j-lt"/>
          <a:ea typeface="+mj-ea"/>
          <a:cs typeface="+mj-cs"/>
          <a:sym typeface="Arial"/>
        </a:defRPr>
      </a:lvl3pPr>
      <a:lvl4pPr marL="19195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j-lt"/>
          <a:ea typeface="+mj-ea"/>
          <a:cs typeface="+mj-cs"/>
          <a:sym typeface="Arial"/>
        </a:defRPr>
      </a:lvl4pPr>
      <a:lvl5pPr marL="23767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j-lt"/>
          <a:ea typeface="+mj-ea"/>
          <a:cs typeface="+mj-cs"/>
          <a:sym typeface="Arial"/>
        </a:defRPr>
      </a:lvl5pPr>
      <a:lvl6pPr marL="28339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j-lt"/>
          <a:ea typeface="+mj-ea"/>
          <a:cs typeface="+mj-cs"/>
          <a:sym typeface="Arial"/>
        </a:defRPr>
      </a:lvl6pPr>
      <a:lvl7pPr marL="32911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j-lt"/>
          <a:ea typeface="+mj-ea"/>
          <a:cs typeface="+mj-cs"/>
          <a:sym typeface="Arial"/>
        </a:defRPr>
      </a:lvl7pPr>
      <a:lvl8pPr marL="37483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j-lt"/>
          <a:ea typeface="+mj-ea"/>
          <a:cs typeface="+mj-cs"/>
          <a:sym typeface="Arial"/>
        </a:defRPr>
      </a:lvl8pPr>
      <a:lvl9pPr marL="4205514" marR="0" indent="-408214" algn="l" defTabSz="914400" rtl="0" latinLnBrk="0">
        <a:lnSpc>
          <a:spcPct val="115000"/>
        </a:lnSpc>
        <a:spcBef>
          <a:spcPts val="0"/>
        </a:spcBef>
        <a:spcAft>
          <a:spcPts val="0"/>
        </a:spcAft>
        <a:buClr>
          <a:schemeClr val="accent2">
            <a:lumOff val="21764"/>
          </a:schemeClr>
        </a:buClr>
        <a:buSzPts val="1800"/>
        <a:buFont typeface="Arial"/>
        <a:buChar char="■"/>
        <a:tabLst/>
        <a:defRPr sz="1800" b="0" i="0" u="none" strike="noStrike" cap="none" spc="0" baseline="0">
          <a:solidFill>
            <a:schemeClr val="accent2">
              <a:lumOff val="21764"/>
            </a:schemeClr>
          </a:solidFill>
          <a:uFillTx/>
          <a:latin typeface="+mj-lt"/>
          <a:ea typeface="+mj-ea"/>
          <a:cs typeface="+mj-cs"/>
          <a:sym typeface="Arial"/>
        </a:defRPr>
      </a:lvl9pPr>
    </p:bodyStyle>
    <p:otherStyle>
      <a:lvl1pPr marL="0" marR="0" indent="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1pPr>
      <a:lvl2pPr marL="0" marR="0" indent="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2pPr>
      <a:lvl3pPr marL="0" marR="0" indent="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3pPr>
      <a:lvl4pPr marL="0" marR="0" indent="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4pPr>
      <a:lvl5pPr marL="0" marR="0" indent="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5pPr>
      <a:lvl6pPr marL="0" marR="0" indent="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6pPr>
      <a:lvl7pPr marL="0" marR="0" indent="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7pPr>
      <a:lvl8pPr marL="0" marR="0" indent="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8pPr>
      <a:lvl9pPr marL="0" marR="0" indent="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4.xml"/><Relationship Id="rId5" Type="http://schemas.openxmlformats.org/officeDocument/2006/relationships/image" Target="../media/image23.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image" Target="../media/image4.jpe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comments" Target="../comments/comment2.xml"/><Relationship Id="rId2" Type="http://schemas.openxmlformats.org/officeDocument/2006/relationships/image" Target="../media/image7.jpe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image" Target="../media/image9.jpeg"/><Relationship Id="rId1" Type="http://schemas.openxmlformats.org/officeDocument/2006/relationships/slideLayout" Target="../slideLayouts/slideLayout3.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3.xml"/><Relationship Id="rId5" Type="http://schemas.openxmlformats.org/officeDocument/2006/relationships/image" Target="../media/image19.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09" name="Google Shape;54;p13"/>
          <p:cNvSpPr txBox="1">
            <a:spLocks noGrp="1"/>
          </p:cNvSpPr>
          <p:nvPr>
            <p:ph type="subTitle" sz="quarter" idx="1"/>
          </p:nvPr>
        </p:nvSpPr>
        <p:spPr>
          <a:xfrm>
            <a:off x="311699" y="51775"/>
            <a:ext cx="8520602" cy="668700"/>
          </a:xfrm>
          <a:prstGeom prst="rect">
            <a:avLst/>
          </a:prstGeom>
          <a:solidFill>
            <a:srgbClr val="FFFFFF"/>
          </a:solidFill>
          <a:ln w="38100">
            <a:solidFill>
              <a:srgbClr val="000000"/>
            </a:solidFill>
            <a:round/>
          </a:ln>
        </p:spPr>
        <p:txBody>
          <a:bodyPr/>
          <a:lstStyle/>
          <a:p>
            <a:pPr marL="0" indent="0" defTabSz="822959">
              <a:lnSpc>
                <a:spcPct val="90000"/>
              </a:lnSpc>
              <a:defRPr sz="1529" b="1">
                <a:solidFill>
                  <a:srgbClr val="980000"/>
                </a:solidFill>
                <a:latin typeface="Verdana"/>
                <a:ea typeface="Verdana"/>
                <a:cs typeface="Verdana"/>
                <a:sym typeface="Verdana"/>
              </a:defRPr>
            </a:pPr>
            <a:r>
              <a:t>Research Question: How does </a:t>
            </a:r>
            <a:r>
              <a:rPr i="1"/>
              <a:t>Jojo Rabbit </a:t>
            </a:r>
            <a:r>
              <a:t>(2019) deconstruct the genre of war films and the memory of World War II?</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 name="Google Shape;129;p22"/>
          <p:cNvSpPr txBox="1">
            <a:spLocks noGrp="1"/>
          </p:cNvSpPr>
          <p:nvPr>
            <p:ph type="title"/>
          </p:nvPr>
        </p:nvSpPr>
        <p:spPr>
          <a:xfrm>
            <a:off x="311699" y="445025"/>
            <a:ext cx="8520602" cy="572701"/>
          </a:xfrm>
          <a:prstGeom prst="rect">
            <a:avLst/>
          </a:prstGeom>
        </p:spPr>
        <p:txBody>
          <a:bodyPr/>
          <a:lstStyle/>
          <a:p>
            <a:pPr>
              <a:defRPr sz="2500">
                <a:solidFill>
                  <a:srgbClr val="B12323"/>
                </a:solidFill>
                <a:latin typeface="Verdana"/>
                <a:ea typeface="Verdana"/>
                <a:cs typeface="Verdana"/>
                <a:sym typeface="Verdana"/>
              </a:defRPr>
            </a:pPr>
            <a:r>
              <a:t>Figure of Hitler in </a:t>
            </a:r>
            <a:r>
              <a:rPr i="1"/>
              <a:t>Jojo Rabbit</a:t>
            </a:r>
          </a:p>
        </p:txBody>
      </p:sp>
      <p:sp>
        <p:nvSpPr>
          <p:cNvPr id="158" name="Google Shape;130;p22"/>
          <p:cNvSpPr txBox="1">
            <a:spLocks noGrp="1"/>
          </p:cNvSpPr>
          <p:nvPr>
            <p:ph type="body" sz="half" idx="1"/>
          </p:nvPr>
        </p:nvSpPr>
        <p:spPr>
          <a:xfrm>
            <a:off x="311699" y="1152475"/>
            <a:ext cx="4930802" cy="3715800"/>
          </a:xfrm>
          <a:prstGeom prst="rect">
            <a:avLst/>
          </a:prstGeom>
        </p:spPr>
        <p:txBody>
          <a:bodyPr/>
          <a:lstStyle/>
          <a:p>
            <a:pPr>
              <a:lnSpc>
                <a:spcPct val="103500"/>
              </a:lnSpc>
              <a:buFont typeface="Verdana"/>
              <a:defRPr>
                <a:latin typeface="Verdana"/>
                <a:ea typeface="Verdana"/>
                <a:cs typeface="Verdana"/>
                <a:sym typeface="Verdana"/>
              </a:defRPr>
            </a:pPr>
            <a:r>
              <a:t>First appearance with typical attributes: playing with already known images of Hitler </a:t>
            </a:r>
            <a:br/>
            <a:br/>
            <a:br/>
            <a:br/>
            <a:br/>
            <a:br/>
            <a:endParaRPr/>
          </a:p>
          <a:p>
            <a:pPr>
              <a:lnSpc>
                <a:spcPct val="103500"/>
              </a:lnSpc>
              <a:buFont typeface="Verdana"/>
              <a:defRPr>
                <a:latin typeface="Verdana"/>
                <a:ea typeface="Verdana"/>
                <a:cs typeface="Verdana"/>
                <a:sym typeface="Verdana"/>
              </a:defRPr>
            </a:pPr>
            <a:r>
              <a:t>Development of the character: From a silly and childish best friend to the frightening and desperate dictator (with headshot) in the end</a:t>
            </a:r>
          </a:p>
          <a:p>
            <a:pPr marL="0" indent="0">
              <a:lnSpc>
                <a:spcPct val="103500"/>
              </a:lnSpc>
              <a:spcBef>
                <a:spcPts val="1200"/>
              </a:spcBef>
              <a:buSzTx/>
              <a:buNone/>
              <a:defRPr>
                <a:latin typeface="Verdana"/>
                <a:ea typeface="Verdana"/>
                <a:cs typeface="Verdana"/>
                <a:sym typeface="Verdana"/>
              </a:defRPr>
            </a:pPr>
            <a:r>
              <a:t>Hypothesis: It is not a caricature of Hitler – it is a caricature of already existing depictions of Hitler in mass culture </a:t>
            </a:r>
          </a:p>
        </p:txBody>
      </p:sp>
      <p:pic>
        <p:nvPicPr>
          <p:cNvPr id="159" name="Google Shape;131;p22" descr="Google Shape;131;p22"/>
          <p:cNvPicPr>
            <a:picLocks noChangeAspect="1"/>
          </p:cNvPicPr>
          <p:nvPr/>
        </p:nvPicPr>
        <p:blipFill>
          <a:blip r:embed="rId2"/>
          <a:stretch>
            <a:fillRect/>
          </a:stretch>
        </p:blipFill>
        <p:spPr>
          <a:xfrm>
            <a:off x="5682474" y="2571750"/>
            <a:ext cx="3149781" cy="2132249"/>
          </a:xfrm>
          <a:prstGeom prst="rect">
            <a:avLst/>
          </a:prstGeom>
          <a:ln w="12700">
            <a:miter lim="400000"/>
          </a:ln>
        </p:spPr>
      </p:pic>
      <p:pic>
        <p:nvPicPr>
          <p:cNvPr id="160" name="Google Shape;132;p22" descr="Google Shape;132;p22"/>
          <p:cNvPicPr>
            <a:picLocks noChangeAspect="1"/>
          </p:cNvPicPr>
          <p:nvPr/>
        </p:nvPicPr>
        <p:blipFill>
          <a:blip r:embed="rId3"/>
          <a:stretch>
            <a:fillRect/>
          </a:stretch>
        </p:blipFill>
        <p:spPr>
          <a:xfrm>
            <a:off x="2672500" y="1729175"/>
            <a:ext cx="1694152" cy="1146843"/>
          </a:xfrm>
          <a:prstGeom prst="rect">
            <a:avLst/>
          </a:prstGeom>
          <a:ln w="12700">
            <a:miter lim="400000"/>
          </a:ln>
        </p:spPr>
      </p:pic>
      <p:pic>
        <p:nvPicPr>
          <p:cNvPr id="161" name="Google Shape;133;p22" descr="Google Shape;133;p22"/>
          <p:cNvPicPr>
            <a:picLocks noChangeAspect="1"/>
          </p:cNvPicPr>
          <p:nvPr/>
        </p:nvPicPr>
        <p:blipFill>
          <a:blip r:embed="rId4"/>
          <a:stretch>
            <a:fillRect/>
          </a:stretch>
        </p:blipFill>
        <p:spPr>
          <a:xfrm>
            <a:off x="872099" y="1729175"/>
            <a:ext cx="1694153" cy="1146851"/>
          </a:xfrm>
          <a:prstGeom prst="rect">
            <a:avLst/>
          </a:prstGeom>
          <a:ln w="12700">
            <a:miter lim="400000"/>
          </a:ln>
        </p:spPr>
      </p:pic>
      <p:pic>
        <p:nvPicPr>
          <p:cNvPr id="162" name="Google Shape;134;p22" descr="Google Shape;134;p22"/>
          <p:cNvPicPr>
            <a:picLocks noChangeAspect="1"/>
          </p:cNvPicPr>
          <p:nvPr/>
        </p:nvPicPr>
        <p:blipFill>
          <a:blip r:embed="rId5"/>
          <a:stretch>
            <a:fillRect/>
          </a:stretch>
        </p:blipFill>
        <p:spPr>
          <a:xfrm>
            <a:off x="5682474" y="301799"/>
            <a:ext cx="3149821" cy="2132250"/>
          </a:xfrm>
          <a:prstGeom prst="rect">
            <a:avLst/>
          </a:prstGeom>
          <a:ln w="12700">
            <a:miter lim="400000"/>
          </a:ln>
        </p:spPr>
      </p:pic>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 name="Google Shape;139;p23"/>
          <p:cNvSpPr txBox="1">
            <a:spLocks noGrp="1"/>
          </p:cNvSpPr>
          <p:nvPr>
            <p:ph type="title"/>
          </p:nvPr>
        </p:nvSpPr>
        <p:spPr>
          <a:xfrm>
            <a:off x="311699" y="445025"/>
            <a:ext cx="8520602" cy="572701"/>
          </a:xfrm>
          <a:prstGeom prst="rect">
            <a:avLst/>
          </a:prstGeom>
        </p:spPr>
        <p:txBody>
          <a:bodyPr/>
          <a:lstStyle>
            <a:lvl1pPr algn="just">
              <a:lnSpc>
                <a:spcPct val="115000"/>
              </a:lnSpc>
              <a:spcBef>
                <a:spcPts val="1200"/>
              </a:spcBef>
              <a:defRPr sz="1400" b="1">
                <a:solidFill>
                  <a:schemeClr val="accent2">
                    <a:lumOff val="21764"/>
                  </a:schemeClr>
                </a:solidFill>
                <a:latin typeface="Verdana"/>
                <a:ea typeface="Verdana"/>
                <a:cs typeface="Verdana"/>
                <a:sym typeface="Verdana"/>
              </a:defRPr>
            </a:lvl1pPr>
          </a:lstStyle>
          <a:p>
            <a:r>
              <a:t>Bibliography:</a:t>
            </a:r>
          </a:p>
        </p:txBody>
      </p:sp>
      <p:sp>
        <p:nvSpPr>
          <p:cNvPr id="165" name="Google Shape;140;p23"/>
          <p:cNvSpPr txBox="1">
            <a:spLocks noGrp="1"/>
          </p:cNvSpPr>
          <p:nvPr>
            <p:ph type="body" idx="1"/>
          </p:nvPr>
        </p:nvSpPr>
        <p:spPr>
          <a:xfrm>
            <a:off x="311700" y="1152475"/>
            <a:ext cx="8578500" cy="3416400"/>
          </a:xfrm>
          <a:prstGeom prst="rect">
            <a:avLst/>
          </a:prstGeom>
        </p:spPr>
        <p:txBody>
          <a:bodyPr/>
          <a:lstStyle/>
          <a:p>
            <a:pPr marL="0" indent="0" algn="just">
              <a:lnSpc>
                <a:spcPct val="103500"/>
              </a:lnSpc>
              <a:buSzTx/>
              <a:buNone/>
              <a:defRPr>
                <a:latin typeface="Verdana"/>
                <a:ea typeface="Verdana"/>
                <a:cs typeface="Verdana"/>
                <a:sym typeface="Verdana"/>
              </a:defRPr>
            </a:pPr>
            <a:r>
              <a:t>Berlant, Lauren, </a:t>
            </a:r>
            <a:r>
              <a:rPr i="1"/>
              <a:t>The Female Complaint</a:t>
            </a:r>
            <a:r>
              <a:t>: </a:t>
            </a:r>
            <a:r>
              <a:rPr i="1"/>
              <a:t>The Unfinished Business of Sentimentality in American Culture</a:t>
            </a:r>
            <a:r>
              <a:t>, Durham: Duke University Press, 2008.</a:t>
            </a:r>
          </a:p>
          <a:p>
            <a:pPr marL="0" indent="0" algn="just">
              <a:lnSpc>
                <a:spcPct val="103500"/>
              </a:lnSpc>
              <a:spcBef>
                <a:spcPts val="1200"/>
              </a:spcBef>
              <a:buSzTx/>
              <a:buNone/>
              <a:defRPr>
                <a:latin typeface="Verdana"/>
                <a:ea typeface="Verdana"/>
                <a:cs typeface="Verdana"/>
                <a:sym typeface="Verdana"/>
              </a:defRPr>
            </a:pPr>
            <a:r>
              <a:t>Fulbrook, Mary, P</a:t>
            </a:r>
            <a:r>
              <a:rPr i="1"/>
              <a:t>rivate Lives, Public Faces: On the Social Self in Nazi Germany</a:t>
            </a:r>
            <a:r>
              <a:t>, in </a:t>
            </a:r>
            <a:r>
              <a:rPr i="1"/>
              <a:t>Private life and Privacy in Nazi Germany</a:t>
            </a:r>
            <a:r>
              <a:t>, ed. by Elizabeth Harvey, Johannes Hürter, Maiken Umbach, and Andreas Wirsching, Cambridge: Cambridge University Press, 2019, pp. 55–80.</a:t>
            </a:r>
          </a:p>
          <a:p>
            <a:pPr marL="0" indent="0" algn="just">
              <a:lnSpc>
                <a:spcPct val="103500"/>
              </a:lnSpc>
              <a:buSzTx/>
              <a:buNone/>
            </a:pPr>
            <a:endParaRPr>
              <a:latin typeface="Verdana"/>
              <a:ea typeface="Verdana"/>
              <a:cs typeface="Verdana"/>
              <a:sym typeface="Verdana"/>
            </a:endParaRPr>
          </a:p>
          <a:p>
            <a:pPr marL="0" indent="0">
              <a:lnSpc>
                <a:spcPct val="103500"/>
              </a:lnSpc>
              <a:buSzTx/>
              <a:buNone/>
              <a:defRPr>
                <a:latin typeface="Verdana"/>
                <a:ea typeface="Verdana"/>
                <a:cs typeface="Verdana"/>
                <a:sym typeface="Verdana"/>
              </a:defRPr>
            </a:pPr>
            <a:r>
              <a:t>Landsberg, Alison, </a:t>
            </a:r>
            <a:r>
              <a:rPr i="1"/>
              <a:t>Prosthetic Memory: The Transformation of American Remembrance in the Age of Mass Culture</a:t>
            </a:r>
            <a:r>
              <a:t>, New York: Columbia UP, 2004.</a:t>
            </a: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 name="Google Shape;59;p14"/>
          <p:cNvSpPr txBox="1">
            <a:spLocks noGrp="1"/>
          </p:cNvSpPr>
          <p:nvPr>
            <p:ph type="title"/>
          </p:nvPr>
        </p:nvSpPr>
        <p:spPr>
          <a:xfrm>
            <a:off x="311699" y="445025"/>
            <a:ext cx="8520602" cy="572701"/>
          </a:xfrm>
          <a:prstGeom prst="rect">
            <a:avLst/>
          </a:prstGeom>
        </p:spPr>
        <p:txBody>
          <a:bodyPr/>
          <a:lstStyle>
            <a:lvl1pPr>
              <a:defRPr sz="2500">
                <a:solidFill>
                  <a:srgbClr val="980000"/>
                </a:solidFill>
                <a:latin typeface="Verdana"/>
                <a:ea typeface="Verdana"/>
                <a:cs typeface="Verdana"/>
                <a:sym typeface="Verdana"/>
              </a:defRPr>
            </a:lvl1pPr>
          </a:lstStyle>
          <a:p>
            <a:r>
              <a:t>Historical Memory and Film</a:t>
            </a:r>
          </a:p>
        </p:txBody>
      </p:sp>
      <p:sp>
        <p:nvSpPr>
          <p:cNvPr id="112" name="Google Shape;60;p14"/>
          <p:cNvSpPr txBox="1">
            <a:spLocks noGrp="1"/>
          </p:cNvSpPr>
          <p:nvPr>
            <p:ph type="body" sz="half" idx="1"/>
          </p:nvPr>
        </p:nvSpPr>
        <p:spPr>
          <a:xfrm>
            <a:off x="311699" y="1152475"/>
            <a:ext cx="3231302" cy="3416400"/>
          </a:xfrm>
          <a:prstGeom prst="rect">
            <a:avLst/>
          </a:prstGeom>
        </p:spPr>
        <p:txBody>
          <a:bodyPr/>
          <a:lstStyle/>
          <a:p>
            <a:pPr>
              <a:buFont typeface="Verdana"/>
              <a:defRPr>
                <a:latin typeface="Verdana"/>
                <a:ea typeface="Verdana"/>
                <a:cs typeface="Verdana"/>
                <a:sym typeface="Verdana"/>
              </a:defRPr>
            </a:pPr>
            <a:r>
              <a:t>Images and films can shape our understanding of the past</a:t>
            </a:r>
          </a:p>
          <a:p>
            <a:pPr>
              <a:buFont typeface="Verdana"/>
              <a:defRPr>
                <a:latin typeface="Verdana"/>
                <a:ea typeface="Verdana"/>
                <a:cs typeface="Verdana"/>
                <a:sym typeface="Verdana"/>
              </a:defRPr>
            </a:pPr>
            <a:r>
              <a:t>Prosthetic Memories</a:t>
            </a:r>
          </a:p>
          <a:p>
            <a:pPr>
              <a:buFont typeface="Verdana"/>
              <a:defRPr>
                <a:latin typeface="Verdana"/>
                <a:ea typeface="Verdana"/>
                <a:cs typeface="Verdana"/>
                <a:sym typeface="Verdana"/>
              </a:defRPr>
            </a:pPr>
            <a:r>
              <a:t>Can also reflect or subvert our understanding of the past </a:t>
            </a:r>
          </a:p>
        </p:txBody>
      </p:sp>
      <p:pic>
        <p:nvPicPr>
          <p:cNvPr id="113" name="Google Shape;61;p14" descr="Google Shape;61;p14"/>
          <p:cNvPicPr>
            <a:picLocks noChangeAspect="1"/>
          </p:cNvPicPr>
          <p:nvPr/>
        </p:nvPicPr>
        <p:blipFill>
          <a:blip r:embed="rId2"/>
          <a:stretch>
            <a:fillRect/>
          </a:stretch>
        </p:blipFill>
        <p:spPr>
          <a:xfrm>
            <a:off x="4447099" y="1152481"/>
            <a:ext cx="3674976" cy="2070818"/>
          </a:xfrm>
          <a:prstGeom prst="rect">
            <a:avLst/>
          </a:prstGeom>
          <a:ln w="12700">
            <a:miter lim="400000"/>
          </a:ln>
        </p:spPr>
      </p:pic>
      <p:pic>
        <p:nvPicPr>
          <p:cNvPr id="114" name="Google Shape;62;p14" descr="Google Shape;62;p14"/>
          <p:cNvPicPr>
            <a:picLocks noChangeAspect="1"/>
          </p:cNvPicPr>
          <p:nvPr/>
        </p:nvPicPr>
        <p:blipFill>
          <a:blip r:embed="rId3"/>
          <a:stretch>
            <a:fillRect/>
          </a:stretch>
        </p:blipFill>
        <p:spPr>
          <a:xfrm>
            <a:off x="4447099" y="2971550"/>
            <a:ext cx="3674976" cy="1837501"/>
          </a:xfrm>
          <a:prstGeom prst="rect">
            <a:avLst/>
          </a:prstGeom>
          <a:ln w="12700">
            <a:miter lim="400000"/>
          </a:ln>
        </p:spPr>
      </p:pic>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Google Shape;67;p15"/>
          <p:cNvSpPr txBox="1">
            <a:spLocks noGrp="1"/>
          </p:cNvSpPr>
          <p:nvPr>
            <p:ph type="title"/>
          </p:nvPr>
        </p:nvSpPr>
        <p:spPr>
          <a:xfrm>
            <a:off x="745588" y="445025"/>
            <a:ext cx="1998599" cy="572701"/>
          </a:xfrm>
          <a:prstGeom prst="rect">
            <a:avLst/>
          </a:prstGeom>
        </p:spPr>
        <p:txBody>
          <a:bodyPr/>
          <a:lstStyle>
            <a:lvl1pPr>
              <a:defRPr sz="2500" i="1">
                <a:solidFill>
                  <a:srgbClr val="980000"/>
                </a:solidFill>
                <a:latin typeface="Verdana"/>
                <a:ea typeface="Verdana"/>
                <a:cs typeface="Verdana"/>
                <a:sym typeface="Verdana"/>
              </a:defRPr>
            </a:lvl1pPr>
          </a:lstStyle>
          <a:p>
            <a:r>
              <a:t>Jojo Rabbit</a:t>
            </a:r>
          </a:p>
        </p:txBody>
      </p:sp>
      <p:sp>
        <p:nvSpPr>
          <p:cNvPr id="117" name="Google Shape;68;p15"/>
          <p:cNvSpPr txBox="1">
            <a:spLocks noGrp="1"/>
          </p:cNvSpPr>
          <p:nvPr>
            <p:ph type="body" idx="1"/>
          </p:nvPr>
        </p:nvSpPr>
        <p:spPr>
          <a:xfrm>
            <a:off x="3265725" y="445024"/>
            <a:ext cx="5600101" cy="4526102"/>
          </a:xfrm>
          <a:prstGeom prst="rect">
            <a:avLst/>
          </a:prstGeom>
        </p:spPr>
        <p:txBody>
          <a:bodyPr lIns="53999" tIns="53999" rIns="53999" bIns="53999"/>
          <a:lstStyle/>
          <a:p>
            <a:pPr indent="-317500">
              <a:lnSpc>
                <a:spcPct val="90000"/>
              </a:lnSpc>
              <a:buSzPts val="1400"/>
              <a:buFont typeface="Verdana"/>
              <a:defRPr sz="1400">
                <a:latin typeface="Verdana"/>
                <a:ea typeface="Verdana"/>
                <a:cs typeface="Verdana"/>
                <a:sym typeface="Verdana"/>
              </a:defRPr>
            </a:pPr>
            <a:r>
              <a:t>Directed by Taika Waititi                                                                 Premiere in 2019. </a:t>
            </a:r>
          </a:p>
          <a:p>
            <a:pPr indent="-317500">
              <a:lnSpc>
                <a:spcPct val="90000"/>
              </a:lnSpc>
              <a:buSzPts val="1400"/>
              <a:buFont typeface="Verdana"/>
              <a:defRPr sz="1400">
                <a:latin typeface="Verdana"/>
                <a:ea typeface="Verdana"/>
                <a:cs typeface="Verdana"/>
                <a:sym typeface="Verdana"/>
              </a:defRPr>
            </a:pPr>
            <a:r>
              <a:t>Outset:</a:t>
            </a:r>
          </a:p>
          <a:p>
            <a:pPr marL="0" indent="457200">
              <a:lnSpc>
                <a:spcPct val="90000"/>
              </a:lnSpc>
              <a:spcBef>
                <a:spcPts val="600"/>
              </a:spcBef>
              <a:buSzTx/>
              <a:buNone/>
              <a:defRPr sz="1400">
                <a:latin typeface="Verdana"/>
                <a:ea typeface="Verdana"/>
                <a:cs typeface="Verdana"/>
                <a:sym typeface="Verdana"/>
              </a:defRPr>
            </a:pPr>
            <a:r>
              <a:t>Family Betzler in Falkenheim in Nazi Germany during the last 6 months of the war. Jojo is injured and stays at home. Has an imaginary friend, Adolf.</a:t>
            </a:r>
          </a:p>
          <a:p>
            <a:pPr indent="-317500">
              <a:lnSpc>
                <a:spcPct val="90000"/>
              </a:lnSpc>
              <a:spcBef>
                <a:spcPts val="600"/>
              </a:spcBef>
              <a:buSzPts val="1400"/>
              <a:buFont typeface="Verdana"/>
              <a:defRPr sz="1400">
                <a:latin typeface="Verdana"/>
                <a:ea typeface="Verdana"/>
                <a:cs typeface="Verdana"/>
                <a:sym typeface="Verdana"/>
              </a:defRPr>
            </a:pPr>
            <a:r>
              <a:t>Main Plot:</a:t>
            </a:r>
          </a:p>
          <a:p>
            <a:pPr marL="0" indent="457200">
              <a:lnSpc>
                <a:spcPct val="90000"/>
              </a:lnSpc>
              <a:spcBef>
                <a:spcPts val="600"/>
              </a:spcBef>
              <a:buSzTx/>
              <a:buNone/>
              <a:defRPr sz="1400">
                <a:latin typeface="Verdana"/>
                <a:ea typeface="Verdana"/>
                <a:cs typeface="Verdana"/>
                <a:sym typeface="Verdana"/>
              </a:defRPr>
            </a:pPr>
            <a:r>
              <a:t>Jojo finds Elsa in the attic. His mother is killed. Jojo’s understanding of the war changes completely, as does his view of Jews. This is a movie about his journey of coming of age. </a:t>
            </a:r>
          </a:p>
          <a:p>
            <a:pPr indent="-317500">
              <a:lnSpc>
                <a:spcPct val="90000"/>
              </a:lnSpc>
              <a:spcBef>
                <a:spcPts val="600"/>
              </a:spcBef>
              <a:buSzPts val="1400"/>
              <a:buFont typeface="Verdana"/>
              <a:defRPr sz="1400">
                <a:latin typeface="Verdana"/>
                <a:ea typeface="Verdana"/>
                <a:cs typeface="Verdana"/>
                <a:sym typeface="Verdana"/>
              </a:defRPr>
            </a:pPr>
            <a:r>
              <a:t>Side Plots:</a:t>
            </a:r>
          </a:p>
          <a:p>
            <a:pPr marL="0" indent="457200">
              <a:lnSpc>
                <a:spcPct val="90000"/>
              </a:lnSpc>
              <a:spcBef>
                <a:spcPts val="600"/>
              </a:spcBef>
              <a:buSzTx/>
              <a:buNone/>
              <a:defRPr sz="1400">
                <a:latin typeface="Verdana"/>
                <a:ea typeface="Verdana"/>
                <a:cs typeface="Verdana"/>
                <a:sym typeface="Verdana"/>
              </a:defRPr>
            </a:pPr>
            <a:r>
              <a:t>Jojo’s father / his  child friend Yorki / officer Klenzendorf</a:t>
            </a:r>
          </a:p>
          <a:p>
            <a:pPr indent="-317500">
              <a:lnSpc>
                <a:spcPct val="90000"/>
              </a:lnSpc>
              <a:spcBef>
                <a:spcPts val="600"/>
              </a:spcBef>
              <a:buSzPts val="1400"/>
              <a:buFont typeface="Verdana"/>
              <a:defRPr sz="1400">
                <a:latin typeface="Verdana"/>
                <a:ea typeface="Verdana"/>
                <a:cs typeface="Verdana"/>
                <a:sym typeface="Verdana"/>
              </a:defRPr>
            </a:pPr>
            <a:r>
              <a:t>Ending: </a:t>
            </a:r>
          </a:p>
          <a:p>
            <a:pPr marL="0" indent="457200">
              <a:lnSpc>
                <a:spcPct val="90000"/>
              </a:lnSpc>
              <a:spcBef>
                <a:spcPts val="600"/>
              </a:spcBef>
              <a:buSzTx/>
              <a:buNone/>
              <a:defRPr sz="1400">
                <a:latin typeface="Verdana"/>
                <a:ea typeface="Verdana"/>
                <a:cs typeface="Verdana"/>
                <a:sym typeface="Verdana"/>
              </a:defRPr>
            </a:pPr>
            <a:r>
              <a:t>American soldiers take over Falkenheim. Jojo survives. As does Elsa. </a:t>
            </a:r>
          </a:p>
        </p:txBody>
      </p:sp>
      <p:pic>
        <p:nvPicPr>
          <p:cNvPr id="118" name="Google Shape;69;p15" descr="Google Shape;69;p15"/>
          <p:cNvPicPr>
            <a:picLocks noChangeAspect="1"/>
          </p:cNvPicPr>
          <p:nvPr/>
        </p:nvPicPr>
        <p:blipFill>
          <a:blip r:embed="rId2"/>
          <a:stretch>
            <a:fillRect/>
          </a:stretch>
        </p:blipFill>
        <p:spPr>
          <a:xfrm>
            <a:off x="661251" y="1223248"/>
            <a:ext cx="2167276" cy="3179500"/>
          </a:xfrm>
          <a:prstGeom prst="rect">
            <a:avLst/>
          </a:prstGeom>
          <a:ln w="12700">
            <a:miter lim="400000"/>
          </a:ln>
        </p:spPr>
      </p:pic>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 name="Google Shape;74;p16"/>
          <p:cNvSpPr txBox="1">
            <a:spLocks noGrp="1"/>
          </p:cNvSpPr>
          <p:nvPr>
            <p:ph type="title"/>
          </p:nvPr>
        </p:nvSpPr>
        <p:spPr>
          <a:xfrm>
            <a:off x="3643324" y="445025"/>
            <a:ext cx="5189101" cy="572701"/>
          </a:xfrm>
          <a:prstGeom prst="rect">
            <a:avLst/>
          </a:prstGeom>
        </p:spPr>
        <p:txBody>
          <a:bodyPr/>
          <a:lstStyle>
            <a:lvl1pPr>
              <a:defRPr sz="2500">
                <a:solidFill>
                  <a:srgbClr val="B12323"/>
                </a:solidFill>
                <a:latin typeface="Verdana"/>
                <a:ea typeface="Verdana"/>
                <a:cs typeface="Verdana"/>
                <a:sym typeface="Verdana"/>
              </a:defRPr>
            </a:lvl1pPr>
          </a:lstStyle>
          <a:p>
            <a:r>
              <a:t>Genre</a:t>
            </a:r>
          </a:p>
        </p:txBody>
      </p:sp>
      <p:sp>
        <p:nvSpPr>
          <p:cNvPr id="121" name="Google Shape;75;p16"/>
          <p:cNvSpPr txBox="1">
            <a:spLocks noGrp="1"/>
          </p:cNvSpPr>
          <p:nvPr>
            <p:ph type="body" sz="half" idx="1"/>
          </p:nvPr>
        </p:nvSpPr>
        <p:spPr>
          <a:xfrm>
            <a:off x="3643200" y="1152475"/>
            <a:ext cx="5189101" cy="3416400"/>
          </a:xfrm>
          <a:prstGeom prst="rect">
            <a:avLst/>
          </a:prstGeom>
        </p:spPr>
        <p:txBody>
          <a:bodyPr/>
          <a:lstStyle/>
          <a:p>
            <a:pPr>
              <a:buFont typeface="Verdana"/>
              <a:defRPr>
                <a:latin typeface="Verdana"/>
                <a:ea typeface="Verdana"/>
                <a:cs typeface="Verdana"/>
                <a:sym typeface="Verdana"/>
              </a:defRPr>
            </a:pPr>
            <a:r>
              <a:t>Genre as “aesthetic structure of affective expectations” (Berlant 4).</a:t>
            </a:r>
          </a:p>
          <a:p>
            <a:pPr>
              <a:buFont typeface="Verdana"/>
              <a:defRPr i="1">
                <a:latin typeface="Verdana"/>
                <a:ea typeface="Verdana"/>
                <a:cs typeface="Verdana"/>
                <a:sym typeface="Verdana"/>
              </a:defRPr>
            </a:pPr>
            <a:r>
              <a:t>Jojo Rabbit </a:t>
            </a:r>
            <a:r>
              <a:rPr i="0"/>
              <a:t>challenges the viewer’s expectations when watching a WW2 movie.</a:t>
            </a:r>
          </a:p>
          <a:p>
            <a:pPr>
              <a:buFont typeface="Verdana"/>
              <a:defRPr>
                <a:latin typeface="Verdana"/>
                <a:ea typeface="Verdana"/>
                <a:cs typeface="Verdana"/>
                <a:sym typeface="Verdana"/>
              </a:defRPr>
            </a:pPr>
            <a:r>
              <a:t>Also challenges the expectations of a kids movie.</a:t>
            </a:r>
          </a:p>
          <a:p>
            <a:pPr>
              <a:buFont typeface="Verdana"/>
              <a:defRPr>
                <a:latin typeface="Verdana"/>
                <a:ea typeface="Verdana"/>
                <a:cs typeface="Verdana"/>
                <a:sym typeface="Verdana"/>
              </a:defRPr>
            </a:pPr>
            <a:r>
              <a:t>Leads to a estrangement or defamiliarization of the viewer.</a:t>
            </a:r>
          </a:p>
        </p:txBody>
      </p:sp>
      <p:pic>
        <p:nvPicPr>
          <p:cNvPr id="122" name="Google Shape;76;p16" descr="Google Shape;76;p16"/>
          <p:cNvPicPr>
            <a:picLocks noChangeAspect="1"/>
          </p:cNvPicPr>
          <p:nvPr/>
        </p:nvPicPr>
        <p:blipFill>
          <a:blip r:embed="rId2"/>
          <a:stretch>
            <a:fillRect/>
          </a:stretch>
        </p:blipFill>
        <p:spPr>
          <a:xfrm>
            <a:off x="0" y="0"/>
            <a:ext cx="3471875" cy="5207826"/>
          </a:xfrm>
          <a:prstGeom prst="rect">
            <a:avLst/>
          </a:prstGeom>
          <a:ln w="12700">
            <a:miter lim="400000"/>
          </a:ln>
        </p:spPr>
      </p:pic>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 name="Google Shape;81;p17"/>
          <p:cNvSpPr txBox="1">
            <a:spLocks noGrp="1"/>
          </p:cNvSpPr>
          <p:nvPr>
            <p:ph type="title"/>
          </p:nvPr>
        </p:nvSpPr>
        <p:spPr>
          <a:xfrm>
            <a:off x="311699" y="445025"/>
            <a:ext cx="8520602" cy="572701"/>
          </a:xfrm>
          <a:prstGeom prst="rect">
            <a:avLst/>
          </a:prstGeom>
        </p:spPr>
        <p:txBody>
          <a:bodyPr/>
          <a:lstStyle>
            <a:lvl1pPr>
              <a:defRPr sz="2500">
                <a:solidFill>
                  <a:srgbClr val="B12323"/>
                </a:solidFill>
                <a:latin typeface="Verdana"/>
                <a:ea typeface="Verdana"/>
                <a:cs typeface="Verdana"/>
                <a:sym typeface="Verdana"/>
              </a:defRPr>
            </a:lvl1pPr>
          </a:lstStyle>
          <a:p>
            <a:r>
              <a:t>Comedy, Satire and Humor</a:t>
            </a:r>
          </a:p>
        </p:txBody>
      </p:sp>
      <p:sp>
        <p:nvSpPr>
          <p:cNvPr id="125" name="Google Shape;82;p17"/>
          <p:cNvSpPr txBox="1">
            <a:spLocks noGrp="1"/>
          </p:cNvSpPr>
          <p:nvPr>
            <p:ph type="body" sz="half" idx="1"/>
          </p:nvPr>
        </p:nvSpPr>
        <p:spPr>
          <a:xfrm>
            <a:off x="4942575" y="1152524"/>
            <a:ext cx="3958200" cy="3006602"/>
          </a:xfrm>
          <a:prstGeom prst="rect">
            <a:avLst/>
          </a:prstGeom>
        </p:spPr>
        <p:txBody>
          <a:bodyPr/>
          <a:lstStyle/>
          <a:p>
            <a:pPr indent="-327025">
              <a:lnSpc>
                <a:spcPct val="120000"/>
              </a:lnSpc>
              <a:buSzPct val="100000"/>
              <a:buFont typeface="Verdana"/>
              <a:defRPr sz="1500">
                <a:latin typeface="Verdana"/>
                <a:ea typeface="Verdana"/>
                <a:cs typeface="Verdana"/>
                <a:sym typeface="Verdana"/>
              </a:defRPr>
            </a:pPr>
            <a:r>
              <a:t>The movie deconstructs WWII representations by using humor</a:t>
            </a:r>
            <a:endParaRPr sz="2000"/>
          </a:p>
          <a:p>
            <a:pPr indent="-327025">
              <a:lnSpc>
                <a:spcPct val="120000"/>
              </a:lnSpc>
              <a:buSzPct val="100000"/>
              <a:buFont typeface="Verdana"/>
              <a:defRPr sz="1500">
                <a:latin typeface="Verdana"/>
                <a:ea typeface="Verdana"/>
                <a:cs typeface="Verdana"/>
                <a:sym typeface="Verdana"/>
              </a:defRPr>
            </a:pPr>
            <a:r>
              <a:t>It makes reference to the representability of WWII in pop culture through exaggeration</a:t>
            </a:r>
            <a:endParaRPr sz="2000"/>
          </a:p>
          <a:p>
            <a:pPr indent="-327025">
              <a:lnSpc>
                <a:spcPct val="120000"/>
              </a:lnSpc>
              <a:buSzPct val="100000"/>
              <a:buFont typeface="Verdana"/>
              <a:defRPr sz="1500">
                <a:latin typeface="Verdana"/>
                <a:ea typeface="Verdana"/>
                <a:cs typeface="Verdana"/>
                <a:sym typeface="Verdana"/>
              </a:defRPr>
            </a:pPr>
            <a:r>
              <a:t>The performative aspect of Nazi Germany is satirized</a:t>
            </a:r>
            <a:endParaRPr sz="2000"/>
          </a:p>
          <a:p>
            <a:pPr indent="-327025">
              <a:lnSpc>
                <a:spcPct val="120000"/>
              </a:lnSpc>
              <a:buSzPct val="100000"/>
              <a:buFont typeface="Verdana"/>
              <a:defRPr sz="1500">
                <a:latin typeface="Verdana"/>
                <a:ea typeface="Verdana"/>
                <a:cs typeface="Verdana"/>
                <a:sym typeface="Verdana"/>
              </a:defRPr>
            </a:pPr>
            <a:r>
              <a:t>Satirical depictions of Nazi Germany as controversial</a:t>
            </a:r>
          </a:p>
        </p:txBody>
      </p:sp>
      <p:pic>
        <p:nvPicPr>
          <p:cNvPr id="126" name="Google Shape;83;p17" descr="Google Shape;83;p17"/>
          <p:cNvPicPr>
            <a:picLocks noChangeAspect="1"/>
          </p:cNvPicPr>
          <p:nvPr/>
        </p:nvPicPr>
        <p:blipFill>
          <a:blip r:embed="rId2"/>
          <a:stretch>
            <a:fillRect/>
          </a:stretch>
        </p:blipFill>
        <p:spPr>
          <a:xfrm>
            <a:off x="311699" y="1281718"/>
            <a:ext cx="4369701" cy="2806957"/>
          </a:xfrm>
          <a:prstGeom prst="rect">
            <a:avLst/>
          </a:prstGeom>
          <a:ln w="12700">
            <a:miter lim="400000"/>
          </a:ln>
        </p:spPr>
      </p:pic>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 name="Google Shape;88;p18"/>
          <p:cNvSpPr txBox="1">
            <a:spLocks noGrp="1"/>
          </p:cNvSpPr>
          <p:nvPr>
            <p:ph type="title"/>
          </p:nvPr>
        </p:nvSpPr>
        <p:spPr>
          <a:xfrm>
            <a:off x="311699" y="112474"/>
            <a:ext cx="8520602" cy="572702"/>
          </a:xfrm>
          <a:prstGeom prst="rect">
            <a:avLst/>
          </a:prstGeom>
        </p:spPr>
        <p:txBody>
          <a:bodyPr/>
          <a:lstStyle/>
          <a:p>
            <a:pPr defTabSz="365760">
              <a:defRPr sz="1000">
                <a:solidFill>
                  <a:srgbClr val="980000"/>
                </a:solidFill>
                <a:latin typeface="Verdana"/>
                <a:ea typeface="Verdana"/>
                <a:cs typeface="Verdana"/>
                <a:sym typeface="Verdana"/>
              </a:defRPr>
            </a:pPr>
            <a:r>
              <a:t>The Use of Satire:</a:t>
            </a:r>
          </a:p>
          <a:p>
            <a:pPr defTabSz="365760">
              <a:defRPr sz="1000">
                <a:solidFill>
                  <a:srgbClr val="980000"/>
                </a:solidFill>
                <a:latin typeface="Verdana"/>
                <a:ea typeface="Verdana"/>
                <a:cs typeface="Verdana"/>
                <a:sym typeface="Verdana"/>
              </a:defRPr>
            </a:pPr>
            <a:r>
              <a:t>Play and Performance</a:t>
            </a:r>
          </a:p>
          <a:p>
            <a:pPr defTabSz="365760">
              <a:defRPr sz="1000"/>
            </a:pPr>
            <a:r>
              <a:t> </a:t>
            </a:r>
          </a:p>
        </p:txBody>
      </p:sp>
      <p:sp>
        <p:nvSpPr>
          <p:cNvPr id="129" name="Google Shape;89;p18"/>
          <p:cNvSpPr txBox="1">
            <a:spLocks noGrp="1"/>
          </p:cNvSpPr>
          <p:nvPr>
            <p:ph type="body" sz="half" idx="1"/>
          </p:nvPr>
        </p:nvSpPr>
        <p:spPr>
          <a:xfrm>
            <a:off x="67824" y="999075"/>
            <a:ext cx="4734302" cy="3925500"/>
          </a:xfrm>
          <a:prstGeom prst="rect">
            <a:avLst/>
          </a:prstGeom>
        </p:spPr>
        <p:txBody>
          <a:bodyPr/>
          <a:lstStyle/>
          <a:p>
            <a:pPr marL="0" indent="457200" algn="just">
              <a:lnSpc>
                <a:spcPct val="104999"/>
              </a:lnSpc>
              <a:spcBef>
                <a:spcPts val="1000"/>
              </a:spcBef>
              <a:buSzTx/>
              <a:buNone/>
            </a:pPr>
            <a:endParaRPr sz="1200">
              <a:latin typeface="Verdana"/>
              <a:ea typeface="Verdana"/>
              <a:cs typeface="Verdana"/>
              <a:sym typeface="Verdana"/>
            </a:endParaRPr>
          </a:p>
          <a:p>
            <a:pPr indent="-306386" algn="just">
              <a:lnSpc>
                <a:spcPct val="104999"/>
              </a:lnSpc>
              <a:spcBef>
                <a:spcPts val="1200"/>
              </a:spcBef>
              <a:buSzPts val="1200"/>
              <a:buFont typeface="Verdana"/>
              <a:defRPr sz="1200">
                <a:latin typeface="Verdana"/>
                <a:ea typeface="Verdana"/>
                <a:cs typeface="Verdana"/>
                <a:sym typeface="Verdana"/>
              </a:defRPr>
            </a:pPr>
            <a:r>
              <a:t>“</a:t>
            </a:r>
            <a:r>
              <a:rPr>
                <a:solidFill>
                  <a:srgbClr val="5F6368"/>
                </a:solidFill>
              </a:rPr>
              <a:t>You</a:t>
            </a:r>
            <a:r>
              <a:rPr>
                <a:solidFill>
                  <a:srgbClr val="4D5156"/>
                </a:solidFill>
              </a:rPr>
              <a:t>'re not a Nazi, </a:t>
            </a:r>
            <a:r>
              <a:rPr>
                <a:solidFill>
                  <a:srgbClr val="5F6368"/>
                </a:solidFill>
              </a:rPr>
              <a:t>Jojo</a:t>
            </a:r>
            <a:r>
              <a:rPr>
                <a:solidFill>
                  <a:srgbClr val="4D5156"/>
                </a:solidFill>
              </a:rPr>
              <a:t>. </a:t>
            </a:r>
            <a:r>
              <a:rPr>
                <a:solidFill>
                  <a:srgbClr val="5F6368"/>
                </a:solidFill>
              </a:rPr>
              <a:t>You</a:t>
            </a:r>
            <a:r>
              <a:rPr>
                <a:solidFill>
                  <a:srgbClr val="4D5156"/>
                </a:solidFill>
              </a:rPr>
              <a:t>'re a ten-year-old </a:t>
            </a:r>
            <a:r>
              <a:rPr>
                <a:solidFill>
                  <a:srgbClr val="5F6368"/>
                </a:solidFill>
              </a:rPr>
              <a:t>kid</a:t>
            </a:r>
            <a:r>
              <a:rPr>
                <a:solidFill>
                  <a:srgbClr val="4D5156"/>
                </a:solidFill>
              </a:rPr>
              <a:t> who </a:t>
            </a:r>
            <a:r>
              <a:rPr>
                <a:solidFill>
                  <a:srgbClr val="5F6368"/>
                </a:solidFill>
              </a:rPr>
              <a:t>likes</a:t>
            </a:r>
            <a:r>
              <a:rPr>
                <a:solidFill>
                  <a:srgbClr val="4D5156"/>
                </a:solidFill>
              </a:rPr>
              <a:t> dressing up in a funny uniform and </a:t>
            </a:r>
            <a:r>
              <a:rPr>
                <a:solidFill>
                  <a:srgbClr val="5F6368"/>
                </a:solidFill>
              </a:rPr>
              <a:t>wants</a:t>
            </a:r>
            <a:r>
              <a:rPr>
                <a:solidFill>
                  <a:srgbClr val="4D5156"/>
                </a:solidFill>
              </a:rPr>
              <a:t> to be </a:t>
            </a:r>
            <a:r>
              <a:rPr>
                <a:solidFill>
                  <a:srgbClr val="5F6368"/>
                </a:solidFill>
              </a:rPr>
              <a:t>part</a:t>
            </a:r>
            <a:r>
              <a:rPr>
                <a:solidFill>
                  <a:srgbClr val="4D5156"/>
                </a:solidFill>
              </a:rPr>
              <a:t> of a </a:t>
            </a:r>
            <a:r>
              <a:rPr>
                <a:solidFill>
                  <a:srgbClr val="5F6368"/>
                </a:solidFill>
              </a:rPr>
              <a:t>club” </a:t>
            </a:r>
          </a:p>
          <a:p>
            <a:pPr marL="0" indent="457200" algn="just">
              <a:lnSpc>
                <a:spcPct val="104999"/>
              </a:lnSpc>
              <a:spcBef>
                <a:spcPts val="1200"/>
              </a:spcBef>
              <a:buSzTx/>
              <a:buNone/>
            </a:pPr>
            <a:endParaRPr sz="1200">
              <a:solidFill>
                <a:srgbClr val="5F6368"/>
              </a:solidFill>
              <a:latin typeface="Verdana"/>
              <a:ea typeface="Verdana"/>
              <a:cs typeface="Verdana"/>
              <a:sym typeface="Verdana"/>
            </a:endParaRPr>
          </a:p>
          <a:p>
            <a:pPr indent="-306386" algn="just">
              <a:lnSpc>
                <a:spcPct val="104999"/>
              </a:lnSpc>
              <a:spcBef>
                <a:spcPts val="1200"/>
              </a:spcBef>
              <a:buSzPts val="1200"/>
              <a:buFont typeface="Verdana"/>
              <a:defRPr sz="1200">
                <a:latin typeface="Verdana"/>
                <a:ea typeface="Verdana"/>
                <a:cs typeface="Verdana"/>
                <a:sym typeface="Verdana"/>
              </a:defRPr>
            </a:pPr>
            <a:r>
              <a:t>Everyday performance as key aspect of the Nazi system’s functioning. Mary Fulbrook names this ‘bystander society’</a:t>
            </a:r>
          </a:p>
          <a:p>
            <a:pPr marL="0" indent="457200" algn="just">
              <a:lnSpc>
                <a:spcPct val="104999"/>
              </a:lnSpc>
              <a:spcBef>
                <a:spcPts val="1200"/>
              </a:spcBef>
              <a:buSzTx/>
              <a:buNone/>
            </a:pPr>
            <a:endParaRPr sz="1200">
              <a:latin typeface="Verdana"/>
              <a:ea typeface="Verdana"/>
              <a:cs typeface="Verdana"/>
              <a:sym typeface="Verdana"/>
            </a:endParaRPr>
          </a:p>
          <a:p>
            <a:pPr indent="-306386" algn="just">
              <a:lnSpc>
                <a:spcPct val="104999"/>
              </a:lnSpc>
              <a:spcBef>
                <a:spcPts val="1200"/>
              </a:spcBef>
              <a:buSzPts val="1200"/>
              <a:buFont typeface="Verdana"/>
              <a:defRPr sz="1200">
                <a:latin typeface="Verdana"/>
                <a:ea typeface="Verdana"/>
                <a:cs typeface="Verdana"/>
                <a:sym typeface="Verdana"/>
              </a:defRPr>
            </a:pPr>
            <a:r>
              <a:t>Rehearsal of scripts, through communal practices over time becomes naturalized and enacted. </a:t>
            </a:r>
          </a:p>
        </p:txBody>
      </p:sp>
      <p:pic>
        <p:nvPicPr>
          <p:cNvPr id="130" name="Google Shape;90;p18" descr="Google Shape;90;p18"/>
          <p:cNvPicPr>
            <a:picLocks noChangeAspect="1"/>
          </p:cNvPicPr>
          <p:nvPr/>
        </p:nvPicPr>
        <p:blipFill>
          <a:blip r:embed="rId2"/>
          <a:stretch>
            <a:fillRect/>
          </a:stretch>
        </p:blipFill>
        <p:spPr>
          <a:xfrm>
            <a:off x="5049063" y="1420300"/>
            <a:ext cx="3783245" cy="2128075"/>
          </a:xfrm>
          <a:prstGeom prst="rect">
            <a:avLst/>
          </a:prstGeom>
          <a:ln w="12700">
            <a:miter lim="400000"/>
          </a:ln>
        </p:spPr>
      </p:pic>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 name="Google Shape;95;p19"/>
          <p:cNvSpPr txBox="1">
            <a:spLocks noGrp="1"/>
          </p:cNvSpPr>
          <p:nvPr>
            <p:ph type="title"/>
          </p:nvPr>
        </p:nvSpPr>
        <p:spPr>
          <a:xfrm>
            <a:off x="311699" y="112474"/>
            <a:ext cx="8520602" cy="572702"/>
          </a:xfrm>
          <a:prstGeom prst="rect">
            <a:avLst/>
          </a:prstGeom>
        </p:spPr>
        <p:txBody>
          <a:bodyPr/>
          <a:lstStyle/>
          <a:p>
            <a:pPr defTabSz="365760">
              <a:defRPr sz="1000">
                <a:solidFill>
                  <a:srgbClr val="980000"/>
                </a:solidFill>
                <a:latin typeface="Verdana"/>
                <a:ea typeface="Verdana"/>
                <a:cs typeface="Verdana"/>
                <a:sym typeface="Verdana"/>
              </a:defRPr>
            </a:pPr>
            <a:r>
              <a:t>The Use of Satire:</a:t>
            </a:r>
          </a:p>
          <a:p>
            <a:pPr defTabSz="365760">
              <a:defRPr sz="1000">
                <a:solidFill>
                  <a:srgbClr val="980000"/>
                </a:solidFill>
                <a:latin typeface="Verdana"/>
                <a:ea typeface="Verdana"/>
                <a:cs typeface="Verdana"/>
                <a:sym typeface="Verdana"/>
              </a:defRPr>
            </a:pPr>
            <a:r>
              <a:t>Play and Performance</a:t>
            </a:r>
            <a:r>
              <a:rPr>
                <a:solidFill>
                  <a:srgbClr val="000000"/>
                </a:solidFill>
                <a:latin typeface="+mj-lt"/>
                <a:ea typeface="+mj-ea"/>
                <a:cs typeface="+mj-cs"/>
                <a:sym typeface="Arial"/>
              </a:rPr>
              <a:t> </a:t>
            </a:r>
          </a:p>
        </p:txBody>
      </p:sp>
      <p:sp>
        <p:nvSpPr>
          <p:cNvPr id="133" name="Google Shape;96;p19"/>
          <p:cNvSpPr txBox="1">
            <a:spLocks noGrp="1"/>
          </p:cNvSpPr>
          <p:nvPr>
            <p:ph type="body" sz="half" idx="1"/>
          </p:nvPr>
        </p:nvSpPr>
        <p:spPr>
          <a:xfrm>
            <a:off x="67824" y="999075"/>
            <a:ext cx="4734302" cy="3925500"/>
          </a:xfrm>
          <a:prstGeom prst="rect">
            <a:avLst/>
          </a:prstGeom>
        </p:spPr>
        <p:txBody>
          <a:bodyPr/>
          <a:lstStyle/>
          <a:p>
            <a:pPr marL="0" indent="457200" algn="just">
              <a:lnSpc>
                <a:spcPct val="104999"/>
              </a:lnSpc>
              <a:spcBef>
                <a:spcPts val="1000"/>
              </a:spcBef>
              <a:buSzTx/>
              <a:buNone/>
            </a:pPr>
            <a:endParaRPr sz="1200">
              <a:latin typeface="Verdana"/>
              <a:ea typeface="Verdana"/>
              <a:cs typeface="Verdana"/>
              <a:sym typeface="Verdana"/>
            </a:endParaRPr>
          </a:p>
          <a:p>
            <a:pPr indent="-306386" algn="just">
              <a:lnSpc>
                <a:spcPct val="104999"/>
              </a:lnSpc>
              <a:spcBef>
                <a:spcPts val="1000"/>
              </a:spcBef>
              <a:buSzPts val="1200"/>
              <a:buFont typeface="Verdana"/>
              <a:defRPr sz="1200" i="1">
                <a:latin typeface="Verdana"/>
                <a:ea typeface="Verdana"/>
                <a:cs typeface="Verdana"/>
                <a:sym typeface="Verdana"/>
              </a:defRPr>
            </a:pPr>
            <a:r>
              <a:t>Jojo Rabbit</a:t>
            </a:r>
            <a:r>
              <a:rPr i="0"/>
              <a:t>’s representation of the war through the lens of a child, whose life has been subsumed in rehearsing these scripts, comments on this performative aspect through a satiric angle.</a:t>
            </a:r>
          </a:p>
          <a:p>
            <a:pPr marL="0" indent="457200" algn="just">
              <a:lnSpc>
                <a:spcPct val="104999"/>
              </a:lnSpc>
              <a:spcBef>
                <a:spcPts val="1000"/>
              </a:spcBef>
              <a:buSzTx/>
              <a:buNone/>
            </a:pPr>
            <a:endParaRPr sz="1200">
              <a:latin typeface="Verdana"/>
              <a:ea typeface="Verdana"/>
              <a:cs typeface="Verdana"/>
              <a:sym typeface="Verdana"/>
            </a:endParaRPr>
          </a:p>
          <a:p>
            <a:pPr indent="-306386" algn="just">
              <a:lnSpc>
                <a:spcPct val="104999"/>
              </a:lnSpc>
              <a:spcBef>
                <a:spcPts val="1000"/>
              </a:spcBef>
              <a:buSzPts val="1200"/>
              <a:buFont typeface="Verdana"/>
              <a:defRPr sz="1200">
                <a:latin typeface="Verdana"/>
                <a:ea typeface="Verdana"/>
                <a:cs typeface="Verdana"/>
                <a:sym typeface="Verdana"/>
              </a:defRPr>
            </a:pPr>
            <a:r>
              <a:t>Draws on intertextual references to satirize popular representations of the Nazi regime as enacted solely from participants that are ontologically evil as opposed to discussing the structural participation in the system. Satire enables </a:t>
            </a:r>
            <a:r>
              <a:rPr i="1"/>
              <a:t>Jojo Rabbit</a:t>
            </a:r>
            <a:r>
              <a:t> to scale down to the banal, everyday, communal participation in the Nazi system; </a:t>
            </a:r>
          </a:p>
        </p:txBody>
      </p:sp>
      <p:pic>
        <p:nvPicPr>
          <p:cNvPr id="134" name="Google Shape;97;p19" descr="Google Shape;97;p19"/>
          <p:cNvPicPr>
            <a:picLocks noChangeAspect="1"/>
          </p:cNvPicPr>
          <p:nvPr/>
        </p:nvPicPr>
        <p:blipFill>
          <a:blip r:embed="rId2"/>
          <a:stretch>
            <a:fillRect/>
          </a:stretch>
        </p:blipFill>
        <p:spPr>
          <a:xfrm>
            <a:off x="4875174" y="1442700"/>
            <a:ext cx="3783238" cy="2128075"/>
          </a:xfrm>
          <a:prstGeom prst="rect">
            <a:avLst/>
          </a:prstGeom>
          <a:ln w="12700">
            <a:miter lim="400000"/>
          </a:ln>
        </p:spPr>
      </p:pic>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Google Shape;102;p20"/>
          <p:cNvSpPr txBox="1">
            <a:spLocks noGrp="1"/>
          </p:cNvSpPr>
          <p:nvPr>
            <p:ph type="body" sz="half" idx="1"/>
          </p:nvPr>
        </p:nvSpPr>
        <p:spPr>
          <a:xfrm>
            <a:off x="268200" y="964999"/>
            <a:ext cx="3988500" cy="3726902"/>
          </a:xfrm>
          <a:prstGeom prst="rect">
            <a:avLst/>
          </a:prstGeom>
        </p:spPr>
        <p:txBody>
          <a:bodyPr/>
          <a:lstStyle/>
          <a:p>
            <a:pPr marL="0" indent="0" algn="just">
              <a:lnSpc>
                <a:spcPct val="103500"/>
              </a:lnSpc>
              <a:buSzTx/>
              <a:buNone/>
              <a:defRPr sz="1200">
                <a:latin typeface="Verdana"/>
                <a:ea typeface="Verdana"/>
                <a:cs typeface="Verdana"/>
                <a:sym typeface="Verdana"/>
              </a:defRPr>
            </a:pPr>
            <a:r>
              <a:t>Use of comedy to portray the historical period of World War II, and in particular, the figure of Hitler in movies (and a range of other aesthetic objects) date from the 1940s. </a:t>
            </a:r>
          </a:p>
          <a:p>
            <a:pPr marL="0" indent="0" algn="just">
              <a:lnSpc>
                <a:spcPct val="103500"/>
              </a:lnSpc>
              <a:spcBef>
                <a:spcPts val="1200"/>
              </a:spcBef>
              <a:buSzTx/>
              <a:buNone/>
              <a:defRPr sz="1200">
                <a:latin typeface="Verdana"/>
                <a:ea typeface="Verdana"/>
                <a:cs typeface="Verdana"/>
                <a:sym typeface="Verdana"/>
              </a:defRPr>
            </a:pPr>
            <a:r>
              <a:t>So, why the controversy in </a:t>
            </a:r>
            <a:r>
              <a:rPr i="1"/>
              <a:t>Jojo Rabbit’s</a:t>
            </a:r>
            <a:r>
              <a:t> reception?</a:t>
            </a:r>
          </a:p>
          <a:p>
            <a:pPr indent="-308609" algn="just">
              <a:lnSpc>
                <a:spcPct val="103500"/>
              </a:lnSpc>
              <a:spcBef>
                <a:spcPts val="1200"/>
              </a:spcBef>
              <a:buSzPct val="100000"/>
              <a:buFont typeface="Verdana"/>
              <a:defRPr sz="1200" i="1">
                <a:latin typeface="Verdana"/>
                <a:ea typeface="Verdana"/>
                <a:cs typeface="Verdana"/>
                <a:sym typeface="Verdana"/>
              </a:defRPr>
            </a:pPr>
            <a:r>
              <a:t>Jojo Rabbit</a:t>
            </a:r>
            <a:r>
              <a:rPr i="0"/>
              <a:t>’s international popularity and mass circulation</a:t>
            </a:r>
          </a:p>
          <a:p>
            <a:pPr indent="-308609" algn="just">
              <a:lnSpc>
                <a:spcPct val="103500"/>
              </a:lnSpc>
              <a:buSzPct val="100000"/>
              <a:buFont typeface="Verdana"/>
              <a:defRPr sz="1200">
                <a:latin typeface="Verdana"/>
                <a:ea typeface="Verdana"/>
                <a:cs typeface="Verdana"/>
                <a:sym typeface="Verdana"/>
              </a:defRPr>
            </a:pPr>
            <a:r>
              <a:t>A satiric angle has not been build up in the collective cultural imagination as an expectation from a WW2 movie.</a:t>
            </a:r>
          </a:p>
          <a:p>
            <a:pPr indent="-308609" algn="just">
              <a:lnSpc>
                <a:spcPct val="103500"/>
              </a:lnSpc>
              <a:buSzPct val="100000"/>
              <a:buFont typeface="Verdana"/>
              <a:defRPr sz="1200">
                <a:latin typeface="Verdana"/>
                <a:ea typeface="Verdana"/>
                <a:cs typeface="Verdana"/>
                <a:sym typeface="Verdana"/>
              </a:defRPr>
            </a:pPr>
            <a:r>
              <a:t>Production of the movie in a present of intensifying nationalist and racist tendencies. Representations of the past are not self-referential and neither is their reception.</a:t>
            </a:r>
          </a:p>
        </p:txBody>
      </p:sp>
      <p:pic>
        <p:nvPicPr>
          <p:cNvPr id="137" name="Google Shape;103;p20" descr="Google Shape;103;p20"/>
          <p:cNvPicPr>
            <a:picLocks noChangeAspect="1"/>
          </p:cNvPicPr>
          <p:nvPr/>
        </p:nvPicPr>
        <p:blipFill>
          <a:blip r:embed="rId2"/>
          <a:stretch>
            <a:fillRect/>
          </a:stretch>
        </p:blipFill>
        <p:spPr>
          <a:xfrm>
            <a:off x="5958625" y="77599"/>
            <a:ext cx="1691551" cy="2192487"/>
          </a:xfrm>
          <a:prstGeom prst="rect">
            <a:avLst/>
          </a:prstGeom>
          <a:ln w="12700">
            <a:miter lim="400000"/>
          </a:ln>
        </p:spPr>
      </p:pic>
      <p:pic>
        <p:nvPicPr>
          <p:cNvPr id="138" name="Google Shape;104;p20" descr="Google Shape;104;p20"/>
          <p:cNvPicPr>
            <a:picLocks noChangeAspect="1"/>
          </p:cNvPicPr>
          <p:nvPr/>
        </p:nvPicPr>
        <p:blipFill>
          <a:blip r:embed="rId3"/>
          <a:stretch>
            <a:fillRect/>
          </a:stretch>
        </p:blipFill>
        <p:spPr>
          <a:xfrm>
            <a:off x="6046375" y="21975"/>
            <a:ext cx="1466415" cy="2192477"/>
          </a:xfrm>
          <a:prstGeom prst="rect">
            <a:avLst/>
          </a:prstGeom>
          <a:ln w="12700">
            <a:miter lim="400000"/>
          </a:ln>
        </p:spPr>
      </p:pic>
      <p:pic>
        <p:nvPicPr>
          <p:cNvPr id="139" name="Google Shape;105;p20" descr="Google Shape;105;p20"/>
          <p:cNvPicPr>
            <a:picLocks noChangeAspect="1"/>
          </p:cNvPicPr>
          <p:nvPr/>
        </p:nvPicPr>
        <p:blipFill>
          <a:blip r:embed="rId4"/>
          <a:stretch>
            <a:fillRect/>
          </a:stretch>
        </p:blipFill>
        <p:spPr>
          <a:xfrm>
            <a:off x="7452449" y="21975"/>
            <a:ext cx="1691551" cy="2416925"/>
          </a:xfrm>
          <a:prstGeom prst="rect">
            <a:avLst/>
          </a:prstGeom>
          <a:ln w="12700">
            <a:miter lim="400000"/>
          </a:ln>
        </p:spPr>
      </p:pic>
      <p:pic>
        <p:nvPicPr>
          <p:cNvPr id="140" name="Google Shape;106;p20" descr="Google Shape;106;p20"/>
          <p:cNvPicPr>
            <a:picLocks noChangeAspect="1"/>
          </p:cNvPicPr>
          <p:nvPr/>
        </p:nvPicPr>
        <p:blipFill>
          <a:blip r:embed="rId5"/>
          <a:stretch>
            <a:fillRect/>
          </a:stretch>
        </p:blipFill>
        <p:spPr>
          <a:xfrm>
            <a:off x="7452449" y="2290738"/>
            <a:ext cx="1691552" cy="2524662"/>
          </a:xfrm>
          <a:prstGeom prst="rect">
            <a:avLst/>
          </a:prstGeom>
          <a:ln w="12700">
            <a:miter lim="400000"/>
          </a:ln>
        </p:spPr>
      </p:pic>
      <p:pic>
        <p:nvPicPr>
          <p:cNvPr id="141" name="Google Shape;107;p20" descr="Google Shape;107;p20"/>
          <p:cNvPicPr>
            <a:picLocks noChangeAspect="1"/>
          </p:cNvPicPr>
          <p:nvPr/>
        </p:nvPicPr>
        <p:blipFill>
          <a:blip r:embed="rId6"/>
          <a:stretch>
            <a:fillRect/>
          </a:stretch>
        </p:blipFill>
        <p:spPr>
          <a:xfrm>
            <a:off x="4354836" y="2514849"/>
            <a:ext cx="1548365" cy="2192477"/>
          </a:xfrm>
          <a:prstGeom prst="rect">
            <a:avLst/>
          </a:prstGeom>
          <a:ln w="12700">
            <a:miter lim="400000"/>
          </a:ln>
        </p:spPr>
      </p:pic>
      <p:pic>
        <p:nvPicPr>
          <p:cNvPr id="142" name="Google Shape;108;p20" descr="Google Shape;108;p20"/>
          <p:cNvPicPr>
            <a:picLocks noChangeAspect="1"/>
          </p:cNvPicPr>
          <p:nvPr/>
        </p:nvPicPr>
        <p:blipFill>
          <a:blip r:embed="rId7"/>
          <a:stretch>
            <a:fillRect/>
          </a:stretch>
        </p:blipFill>
        <p:spPr>
          <a:xfrm>
            <a:off x="4354817" y="77588"/>
            <a:ext cx="1691552" cy="2506733"/>
          </a:xfrm>
          <a:prstGeom prst="rect">
            <a:avLst/>
          </a:prstGeom>
          <a:ln w="12700">
            <a:miter lim="400000"/>
          </a:ln>
        </p:spPr>
      </p:pic>
      <p:pic>
        <p:nvPicPr>
          <p:cNvPr id="143" name="Google Shape;109;p20" descr="Google Shape;109;p20"/>
          <p:cNvPicPr>
            <a:picLocks noChangeAspect="1"/>
          </p:cNvPicPr>
          <p:nvPr/>
        </p:nvPicPr>
        <p:blipFill>
          <a:blip r:embed="rId8"/>
          <a:stretch>
            <a:fillRect/>
          </a:stretch>
        </p:blipFill>
        <p:spPr>
          <a:xfrm>
            <a:off x="5661050" y="2290749"/>
            <a:ext cx="1851751" cy="2777599"/>
          </a:xfrm>
          <a:prstGeom prst="rect">
            <a:avLst/>
          </a:prstGeom>
          <a:ln w="12700">
            <a:miter lim="400000"/>
          </a:ln>
        </p:spPr>
      </p:pic>
      <p:sp>
        <p:nvSpPr>
          <p:cNvPr id="144" name="Google Shape;110;p20"/>
          <p:cNvSpPr txBox="1">
            <a:spLocks noGrp="1"/>
          </p:cNvSpPr>
          <p:nvPr>
            <p:ph type="title"/>
          </p:nvPr>
        </p:nvSpPr>
        <p:spPr>
          <a:xfrm>
            <a:off x="268200" y="304174"/>
            <a:ext cx="5189100" cy="572702"/>
          </a:xfrm>
          <a:prstGeom prst="rect">
            <a:avLst/>
          </a:prstGeom>
        </p:spPr>
        <p:txBody>
          <a:bodyPr/>
          <a:lstStyle>
            <a:lvl1pPr>
              <a:defRPr sz="2500">
                <a:solidFill>
                  <a:srgbClr val="980000"/>
                </a:solidFill>
                <a:latin typeface="Verdana"/>
                <a:ea typeface="Verdana"/>
                <a:cs typeface="Verdana"/>
                <a:sym typeface="Verdana"/>
              </a:defRPr>
            </a:lvl1pPr>
          </a:lstStyle>
          <a:p>
            <a:r>
              <a:t>Hitler as Comedic Figure</a:t>
            </a: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 name="Google Shape;115;p21"/>
          <p:cNvSpPr txBox="1">
            <a:spLocks noGrp="1"/>
          </p:cNvSpPr>
          <p:nvPr>
            <p:ph type="title"/>
          </p:nvPr>
        </p:nvSpPr>
        <p:spPr>
          <a:xfrm>
            <a:off x="268200" y="227974"/>
            <a:ext cx="8527800" cy="814201"/>
          </a:xfrm>
          <a:prstGeom prst="rect">
            <a:avLst/>
          </a:prstGeom>
        </p:spPr>
        <p:txBody>
          <a:bodyPr/>
          <a:lstStyle>
            <a:lvl1pPr algn="just" defTabSz="886968">
              <a:defRPr sz="1746">
                <a:solidFill>
                  <a:srgbClr val="980000"/>
                </a:solidFill>
                <a:latin typeface="Verdana"/>
                <a:ea typeface="Verdana"/>
                <a:cs typeface="Verdana"/>
                <a:sym typeface="Verdana"/>
              </a:defRPr>
            </a:lvl1pPr>
          </a:lstStyle>
          <a:p>
            <a:r>
              <a:t>From 1933 to 1945 &amp; since then: Figures of Hitler as a weapon of antinazi propaganda &amp; historical memory, a cartoon &amp; science-fiction character</a:t>
            </a:r>
          </a:p>
        </p:txBody>
      </p:sp>
      <p:pic>
        <p:nvPicPr>
          <p:cNvPr id="147" name="Google Shape;116;p21" descr="Google Shape;116;p21"/>
          <p:cNvPicPr>
            <a:picLocks noChangeAspect="1"/>
          </p:cNvPicPr>
          <p:nvPr/>
        </p:nvPicPr>
        <p:blipFill>
          <a:blip r:embed="rId2"/>
          <a:stretch>
            <a:fillRect/>
          </a:stretch>
        </p:blipFill>
        <p:spPr>
          <a:xfrm>
            <a:off x="39599" y="1334074"/>
            <a:ext cx="2393813" cy="1694252"/>
          </a:xfrm>
          <a:prstGeom prst="rect">
            <a:avLst/>
          </a:prstGeom>
          <a:ln w="12700">
            <a:miter lim="400000"/>
          </a:ln>
        </p:spPr>
      </p:pic>
      <p:sp>
        <p:nvSpPr>
          <p:cNvPr id="148" name="Google Shape;117;p21"/>
          <p:cNvSpPr txBox="1">
            <a:spLocks noGrp="1"/>
          </p:cNvSpPr>
          <p:nvPr>
            <p:ph type="body" sz="quarter" idx="1"/>
          </p:nvPr>
        </p:nvSpPr>
        <p:spPr>
          <a:xfrm>
            <a:off x="39599" y="3028950"/>
            <a:ext cx="2393702" cy="427200"/>
          </a:xfrm>
          <a:prstGeom prst="rect">
            <a:avLst/>
          </a:prstGeom>
        </p:spPr>
        <p:txBody>
          <a:bodyPr/>
          <a:lstStyle/>
          <a:p>
            <a:pPr marL="0" indent="0" algn="just" defTabSz="758951">
              <a:lnSpc>
                <a:spcPct val="104999"/>
              </a:lnSpc>
              <a:spcBef>
                <a:spcPts val="800"/>
              </a:spcBef>
              <a:buSzTx/>
              <a:buNone/>
              <a:defRPr sz="747" i="1">
                <a:latin typeface="Verdana"/>
                <a:ea typeface="Verdana"/>
                <a:cs typeface="Verdana"/>
                <a:sym typeface="Verdana"/>
              </a:defRPr>
            </a:pPr>
            <a:r>
              <a:t>That Nazty Nuisance</a:t>
            </a:r>
            <a:r>
              <a:rPr i="0"/>
              <a:t>, dir. Glenn Tryon (1943).</a:t>
            </a:r>
          </a:p>
        </p:txBody>
      </p:sp>
      <p:sp>
        <p:nvSpPr>
          <p:cNvPr id="149" name="Google Shape;118;p21"/>
          <p:cNvSpPr txBox="1"/>
          <p:nvPr/>
        </p:nvSpPr>
        <p:spPr>
          <a:xfrm>
            <a:off x="2527849" y="3028950"/>
            <a:ext cx="2393701" cy="4272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4" tIns="91424" rIns="91424" bIns="91424">
            <a:normAutofit/>
          </a:bodyPr>
          <a:lstStyle/>
          <a:p>
            <a:pPr algn="just" defTabSz="749808">
              <a:lnSpc>
                <a:spcPct val="104999"/>
              </a:lnSpc>
              <a:spcBef>
                <a:spcPts val="800"/>
              </a:spcBef>
              <a:defRPr sz="738" i="1">
                <a:solidFill>
                  <a:schemeClr val="accent2">
                    <a:lumOff val="21764"/>
                  </a:schemeClr>
                </a:solidFill>
                <a:latin typeface="Verdana"/>
                <a:ea typeface="Verdana"/>
                <a:cs typeface="Verdana"/>
                <a:sym typeface="Verdana"/>
              </a:defRPr>
            </a:pPr>
            <a:r>
              <a:t>Bosko’s Picture Show</a:t>
            </a:r>
            <a:r>
              <a:rPr i="0"/>
              <a:t>, dir. Hugh Harman (1933)</a:t>
            </a:r>
          </a:p>
        </p:txBody>
      </p:sp>
      <p:pic>
        <p:nvPicPr>
          <p:cNvPr id="150" name="Google Shape;119;p21" descr="Google Shape;119;p21"/>
          <p:cNvPicPr>
            <a:picLocks noChangeAspect="1"/>
          </p:cNvPicPr>
          <p:nvPr/>
        </p:nvPicPr>
        <p:blipFill>
          <a:blip r:embed="rId3"/>
          <a:stretch>
            <a:fillRect/>
          </a:stretch>
        </p:blipFill>
        <p:spPr>
          <a:xfrm>
            <a:off x="2527849" y="1334074"/>
            <a:ext cx="2307127" cy="1694252"/>
          </a:xfrm>
          <a:prstGeom prst="rect">
            <a:avLst/>
          </a:prstGeom>
          <a:ln w="12700">
            <a:miter lim="400000"/>
          </a:ln>
        </p:spPr>
      </p:pic>
      <p:sp>
        <p:nvSpPr>
          <p:cNvPr id="151" name="Google Shape;120;p21"/>
          <p:cNvSpPr txBox="1"/>
          <p:nvPr/>
        </p:nvSpPr>
        <p:spPr>
          <a:xfrm>
            <a:off x="268200" y="3456149"/>
            <a:ext cx="8527800" cy="14853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4" tIns="91424" rIns="91424" bIns="91424">
            <a:normAutofit/>
          </a:bodyPr>
          <a:lstStyle/>
          <a:p>
            <a:pPr algn="just">
              <a:lnSpc>
                <a:spcPct val="115000"/>
              </a:lnSpc>
              <a:defRPr sz="1200">
                <a:solidFill>
                  <a:schemeClr val="accent2">
                    <a:lumOff val="21764"/>
                  </a:schemeClr>
                </a:solidFill>
                <a:latin typeface="Verdana"/>
                <a:ea typeface="Verdana"/>
                <a:cs typeface="Verdana"/>
                <a:sym typeface="Verdana"/>
              </a:defRPr>
            </a:pPr>
            <a:r>
              <a:t>While the political figure depicted belongs primarily to German history, and most films and cartoons parodying Hitler were at least partly produced by German companies, most of the liberties with the interpretation of this figure were taken by directors and actors from WW2 Ally countries.</a:t>
            </a:r>
          </a:p>
          <a:p>
            <a:pPr algn="just">
              <a:lnSpc>
                <a:spcPct val="115000"/>
              </a:lnSpc>
              <a:spcBef>
                <a:spcPts val="1200"/>
              </a:spcBef>
              <a:defRPr sz="1200">
                <a:solidFill>
                  <a:schemeClr val="accent2">
                    <a:lumOff val="21764"/>
                  </a:schemeClr>
                </a:solidFill>
                <a:latin typeface="Verdana"/>
                <a:ea typeface="Verdana"/>
                <a:cs typeface="Verdana"/>
                <a:sym typeface="Verdana"/>
              </a:defRPr>
            </a:pPr>
            <a:r>
              <a:t>After </a:t>
            </a:r>
            <a:r>
              <a:rPr i="1"/>
              <a:t>La vita è bella</a:t>
            </a:r>
            <a:r>
              <a:t>, dir. Roberto Benigni (1997), </a:t>
            </a:r>
            <a:r>
              <a:rPr i="1"/>
              <a:t>Jojo Rabbit</a:t>
            </a:r>
            <a:r>
              <a:t> is a new humorous production examining Nazi Germany through the eyes of a child with a vivid imagination and protective parental figures. </a:t>
            </a:r>
          </a:p>
        </p:txBody>
      </p:sp>
      <p:pic>
        <p:nvPicPr>
          <p:cNvPr id="152" name="Google Shape;121;p21" descr="Google Shape;121;p21"/>
          <p:cNvPicPr>
            <a:picLocks noChangeAspect="1"/>
          </p:cNvPicPr>
          <p:nvPr/>
        </p:nvPicPr>
        <p:blipFill>
          <a:blip r:embed="rId4"/>
          <a:srcRect r="4951"/>
          <a:stretch>
            <a:fillRect/>
          </a:stretch>
        </p:blipFill>
        <p:spPr>
          <a:xfrm>
            <a:off x="4929425" y="1334074"/>
            <a:ext cx="2826163" cy="1694252"/>
          </a:xfrm>
          <a:prstGeom prst="rect">
            <a:avLst/>
          </a:prstGeom>
          <a:ln w="12700">
            <a:miter lim="400000"/>
          </a:ln>
        </p:spPr>
      </p:pic>
      <p:pic>
        <p:nvPicPr>
          <p:cNvPr id="153" name="Google Shape;122;p21" descr="Google Shape;122;p21"/>
          <p:cNvPicPr>
            <a:picLocks noChangeAspect="1"/>
          </p:cNvPicPr>
          <p:nvPr/>
        </p:nvPicPr>
        <p:blipFill>
          <a:blip r:embed="rId5"/>
          <a:stretch>
            <a:fillRect/>
          </a:stretch>
        </p:blipFill>
        <p:spPr>
          <a:xfrm>
            <a:off x="7850024" y="1334074"/>
            <a:ext cx="1246925" cy="1694253"/>
          </a:xfrm>
          <a:prstGeom prst="rect">
            <a:avLst/>
          </a:prstGeom>
          <a:ln w="12700">
            <a:miter lim="400000"/>
          </a:ln>
        </p:spPr>
      </p:pic>
      <p:sp>
        <p:nvSpPr>
          <p:cNvPr id="154" name="Google Shape;123;p21"/>
          <p:cNvSpPr txBox="1"/>
          <p:nvPr/>
        </p:nvSpPr>
        <p:spPr>
          <a:xfrm>
            <a:off x="4929425" y="3028950"/>
            <a:ext cx="2826001" cy="4272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4" tIns="91424" rIns="91424" bIns="91424">
            <a:normAutofit/>
          </a:bodyPr>
          <a:lstStyle/>
          <a:p>
            <a:pPr algn="just">
              <a:lnSpc>
                <a:spcPct val="104999"/>
              </a:lnSpc>
              <a:spcBef>
                <a:spcPts val="1000"/>
              </a:spcBef>
              <a:defRPr sz="900" i="1">
                <a:solidFill>
                  <a:schemeClr val="accent2">
                    <a:lumOff val="21764"/>
                  </a:schemeClr>
                </a:solidFill>
                <a:latin typeface="Verdana"/>
                <a:ea typeface="Verdana"/>
                <a:cs typeface="Verdana"/>
                <a:sym typeface="Verdana"/>
              </a:defRPr>
            </a:pPr>
            <a:r>
              <a:t>La Rafle</a:t>
            </a:r>
            <a:r>
              <a:rPr i="0"/>
              <a:t>, dir. Roselyne Bosch (2009)</a:t>
            </a:r>
          </a:p>
        </p:txBody>
      </p:sp>
      <p:sp>
        <p:nvSpPr>
          <p:cNvPr id="155" name="Google Shape;124;p21"/>
          <p:cNvSpPr txBox="1"/>
          <p:nvPr/>
        </p:nvSpPr>
        <p:spPr>
          <a:xfrm>
            <a:off x="7850024" y="3028949"/>
            <a:ext cx="1246801" cy="60150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24" tIns="91424" rIns="91424" bIns="91424">
            <a:normAutofit/>
          </a:bodyPr>
          <a:lstStyle/>
          <a:p>
            <a:pPr algn="just">
              <a:lnSpc>
                <a:spcPct val="104999"/>
              </a:lnSpc>
              <a:spcBef>
                <a:spcPts val="1000"/>
              </a:spcBef>
              <a:defRPr sz="900" i="1">
                <a:solidFill>
                  <a:schemeClr val="accent2">
                    <a:lumOff val="21764"/>
                  </a:schemeClr>
                </a:solidFill>
                <a:latin typeface="Verdana"/>
                <a:ea typeface="Verdana"/>
                <a:cs typeface="Verdana"/>
                <a:sym typeface="Verdana"/>
              </a:defRPr>
            </a:pPr>
            <a:r>
              <a:t>Rick and Morty</a:t>
            </a:r>
            <a:r>
              <a:rPr i="0"/>
              <a:t>, S06E08 (2022)</a:t>
            </a:r>
          </a:p>
        </p:txBody>
      </p:sp>
    </p:spTree>
  </p:cSld>
  <p:clrMapOvr>
    <a:masterClrMapping/>
  </p:clrMapOvr>
  <p:transition spd="med"/>
</p:sld>
</file>

<file path=ppt/theme/theme1.xml><?xml version="1.0" encoding="utf-8"?>
<a:theme xmlns:a="http://schemas.openxmlformats.org/drawingml/2006/main" name="Simple Light">
  <a:themeElements>
    <a:clrScheme name="Simple Light">
      <a:dk1>
        <a:srgbClr val="000000"/>
      </a:dk1>
      <a:lt1>
        <a:srgbClr val="FFFFFF"/>
      </a:lt1>
      <a:dk2>
        <a:srgbClr val="A7A7A7"/>
      </a:dk2>
      <a:lt2>
        <a:srgbClr val="535353"/>
      </a:lt2>
      <a:accent1>
        <a:srgbClr val="4285F4"/>
      </a:accent1>
      <a:accent2>
        <a:srgbClr val="212121"/>
      </a:accent2>
      <a:accent3>
        <a:srgbClr val="78909C"/>
      </a:accent3>
      <a:accent4>
        <a:srgbClr val="FFAB40"/>
      </a:accent4>
      <a:accent5>
        <a:srgbClr val="0097A7"/>
      </a:accent5>
      <a:accent6>
        <a:srgbClr val="EEFF41"/>
      </a:accent6>
      <a:hlink>
        <a:srgbClr val="0000FF"/>
      </a:hlink>
      <a:folHlink>
        <a:srgbClr val="FF00FF"/>
      </a:folHlink>
    </a:clrScheme>
    <a:fontScheme name="Simple Light">
      <a:majorFont>
        <a:latin typeface="Arial"/>
        <a:ea typeface="Arial"/>
        <a:cs typeface="Arial"/>
      </a:majorFont>
      <a:minorFont>
        <a:latin typeface="Helvetica"/>
        <a:ea typeface="Helvetica"/>
        <a:cs typeface="Helvetica"/>
      </a:minorFont>
    </a:fontScheme>
    <a:fmtScheme name="Simple Ligh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0" tIns="0" rIns="0" bIns="0"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0" tIns="0" rIns="0" bIns="0"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A7A7A7"/>
      </a:dk2>
      <a:lt2>
        <a:srgbClr val="535353"/>
      </a:lt2>
      <a:accent1>
        <a:srgbClr val="4285F4"/>
      </a:accent1>
      <a:accent2>
        <a:srgbClr val="212121"/>
      </a:accent2>
      <a:accent3>
        <a:srgbClr val="78909C"/>
      </a:accent3>
      <a:accent4>
        <a:srgbClr val="FFAB40"/>
      </a:accent4>
      <a:accent5>
        <a:srgbClr val="0097A7"/>
      </a:accent5>
      <a:accent6>
        <a:srgbClr val="EEFF41"/>
      </a:accent6>
      <a:hlink>
        <a:srgbClr val="0000FF"/>
      </a:hlink>
      <a:folHlink>
        <a:srgbClr val="FF00FF"/>
      </a:folHlink>
    </a:clrScheme>
    <a:fontScheme name="Simple Light">
      <a:majorFont>
        <a:latin typeface="Arial"/>
        <a:ea typeface="Arial"/>
        <a:cs typeface="Arial"/>
      </a:majorFont>
      <a:minorFont>
        <a:latin typeface="Helvetica"/>
        <a:ea typeface="Helvetica"/>
        <a:cs typeface="Helvetica"/>
      </a:minorFont>
    </a:fontScheme>
    <a:fmtScheme name="Simple Ligh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0" tIns="0" rIns="0" bIns="0"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0" tIns="0" rIns="0" bIns="0"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855</Words>
  <Application>Microsoft Office PowerPoint</Application>
  <PresentationFormat>Bildschirmpräsentation (16:9)</PresentationFormat>
  <Paragraphs>62</Paragraphs>
  <Slides>11</Slides>
  <Notes>0</Notes>
  <HiddenSlides>0</HiddenSlides>
  <MMClips>0</MMClips>
  <ScaleCrop>false</ScaleCrop>
  <HeadingPairs>
    <vt:vector size="6" baseType="variant">
      <vt:variant>
        <vt:lpstr>Verwendete Schriftarten</vt:lpstr>
      </vt:variant>
      <vt:variant>
        <vt:i4>2</vt:i4>
      </vt:variant>
      <vt:variant>
        <vt:lpstr>Design</vt:lpstr>
      </vt:variant>
      <vt:variant>
        <vt:i4>1</vt:i4>
      </vt:variant>
      <vt:variant>
        <vt:lpstr>Folientitel</vt:lpstr>
      </vt:variant>
      <vt:variant>
        <vt:i4>11</vt:i4>
      </vt:variant>
    </vt:vector>
  </HeadingPairs>
  <TitlesOfParts>
    <vt:vector size="14" baseType="lpstr">
      <vt:lpstr>Arial</vt:lpstr>
      <vt:lpstr>Verdana</vt:lpstr>
      <vt:lpstr>Simple Light</vt:lpstr>
      <vt:lpstr>PowerPoint-Präsentation</vt:lpstr>
      <vt:lpstr>Historical Memory and Film</vt:lpstr>
      <vt:lpstr>Jojo Rabbit</vt:lpstr>
      <vt:lpstr>Genre</vt:lpstr>
      <vt:lpstr>Comedy, Satire and Humor</vt:lpstr>
      <vt:lpstr>The Use of Satire: Play and Performance  </vt:lpstr>
      <vt:lpstr>The Use of Satire: Play and Performance </vt:lpstr>
      <vt:lpstr>Hitler as Comedic Figure</vt:lpstr>
      <vt:lpstr>From 1933 to 1945 &amp; since then: Figures of Hitler as a weapon of antinazi propaganda &amp; historical memory, a cartoon &amp; science-fiction character</vt:lpstr>
      <vt:lpstr>Figure of Hitler in Jojo Rabbit</vt:lpstr>
      <vt:lpstr>Bibliography: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Kerstin Wirz-Burkard</dc:creator>
  <cp:lastModifiedBy>Kerstin Wirz-Burkard</cp:lastModifiedBy>
  <cp:revision>1</cp:revision>
  <dcterms:modified xsi:type="dcterms:W3CDTF">2023-09-05T09:57:47Z</dcterms:modified>
</cp:coreProperties>
</file>